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80" r:id="rId4"/>
    <p:sldId id="282" r:id="rId5"/>
    <p:sldId id="281" r:id="rId6"/>
    <p:sldId id="260" r:id="rId7"/>
    <p:sldId id="284" r:id="rId8"/>
    <p:sldId id="286" r:id="rId9"/>
    <p:sldId id="279" r:id="rId10"/>
    <p:sldId id="287" r:id="rId11"/>
    <p:sldId id="317" r:id="rId12"/>
    <p:sldId id="288" r:id="rId13"/>
    <p:sldId id="295" r:id="rId14"/>
    <p:sldId id="296" r:id="rId15"/>
    <p:sldId id="297" r:id="rId16"/>
    <p:sldId id="298" r:id="rId17"/>
    <p:sldId id="334" r:id="rId18"/>
    <p:sldId id="292" r:id="rId19"/>
    <p:sldId id="299" r:id="rId20"/>
    <p:sldId id="301" r:id="rId21"/>
    <p:sldId id="300" r:id="rId22"/>
    <p:sldId id="289" r:id="rId23"/>
    <p:sldId id="302" r:id="rId24"/>
    <p:sldId id="309" r:id="rId25"/>
    <p:sldId id="304" r:id="rId26"/>
    <p:sldId id="307" r:id="rId27"/>
    <p:sldId id="308" r:id="rId28"/>
    <p:sldId id="293" r:id="rId29"/>
    <p:sldId id="290" r:id="rId30"/>
    <p:sldId id="311" r:id="rId31"/>
    <p:sldId id="312" r:id="rId32"/>
    <p:sldId id="313" r:id="rId33"/>
    <p:sldId id="314" r:id="rId34"/>
    <p:sldId id="315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16" r:id="rId45"/>
    <p:sldId id="319" r:id="rId46"/>
    <p:sldId id="336" r:id="rId47"/>
    <p:sldId id="341" r:id="rId48"/>
    <p:sldId id="340" r:id="rId49"/>
    <p:sldId id="343" r:id="rId50"/>
    <p:sldId id="322" r:id="rId51"/>
    <p:sldId id="339" r:id="rId52"/>
    <p:sldId id="346" r:id="rId53"/>
    <p:sldId id="344" r:id="rId54"/>
    <p:sldId id="347" r:id="rId55"/>
    <p:sldId id="342" r:id="rId56"/>
    <p:sldId id="348" r:id="rId57"/>
    <p:sldId id="357" r:id="rId58"/>
    <p:sldId id="358" r:id="rId59"/>
    <p:sldId id="351" r:id="rId60"/>
    <p:sldId id="323" r:id="rId61"/>
    <p:sldId id="324" r:id="rId62"/>
    <p:sldId id="294" r:id="rId63"/>
    <p:sldId id="291" r:id="rId64"/>
    <p:sldId id="353" r:id="rId65"/>
    <p:sldId id="352" r:id="rId66"/>
    <p:sldId id="355" r:id="rId67"/>
    <p:sldId id="356" r:id="rId68"/>
    <p:sldId id="262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SH" initials="C" lastIdx="2" clrIdx="0">
    <p:extLst>
      <p:ext uri="{19B8F6BF-5375-455C-9EA6-DF929625EA0E}">
        <p15:presenceInfo xmlns:p15="http://schemas.microsoft.com/office/powerpoint/2012/main" userId="CS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40" y="192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869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D20EE-250A-475C-B2FC-1F9150404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E0CC9B-37A9-4A55-A615-9F7373EB7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9D79FD-F7DD-4625-98EB-E75CFE74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2018. 8. 15.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32DEBF-4B4E-4F5C-B048-C898E6EDA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FD0774-C67E-44A0-876D-25EBCBE2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14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6B8357-203C-4756-BEEE-6FD7A348B6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39C690-CB55-45CD-AEFF-4BCA02CF6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CF278-DA8D-4E62-AF10-BE70BA1C1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2018. 8. 15.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B1CB70-CBA7-4B8B-B683-F95065F9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25D6B1-91CE-4DA6-8635-50F700D9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66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589F1C-2DE5-48C6-8267-CC556DEFE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11421209" cy="4914900"/>
          </a:xfrm>
        </p:spPr>
        <p:txBody>
          <a:bodyPr/>
          <a:lstStyle>
            <a:lvl1pPr>
              <a:defRPr sz="24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2pPr>
            <a:lvl3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3pPr>
            <a:lvl4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4pPr>
            <a:lvl5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882ADE-3947-4F40-B3ED-171C0E7BF55F}"/>
              </a:ext>
            </a:extLst>
          </p:cNvPr>
          <p:cNvSpPr/>
          <p:nvPr userDrawn="1"/>
        </p:nvSpPr>
        <p:spPr>
          <a:xfrm>
            <a:off x="-260245" y="1375406"/>
            <a:ext cx="12622230" cy="5233869"/>
          </a:xfrm>
          <a:prstGeom prst="rect">
            <a:avLst/>
          </a:prstGeom>
          <a:noFill/>
          <a:ln w="28575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5F2CCE13-A91A-4025-B7B6-8ADF60BBFCA9}"/>
              </a:ext>
            </a:extLst>
          </p:cNvPr>
          <p:cNvSpPr/>
          <p:nvPr userDrawn="1"/>
        </p:nvSpPr>
        <p:spPr>
          <a:xfrm>
            <a:off x="2204720" y="0"/>
            <a:ext cx="9987280" cy="1128610"/>
          </a:xfrm>
          <a:custGeom>
            <a:avLst/>
            <a:gdLst>
              <a:gd name="connsiteX0" fmla="*/ 5751 w 8165776"/>
              <a:gd name="connsiteY0" fmla="*/ 0 h 951570"/>
              <a:gd name="connsiteX1" fmla="*/ 8165776 w 8165776"/>
              <a:gd name="connsiteY1" fmla="*/ 0 h 951570"/>
              <a:gd name="connsiteX2" fmla="*/ 8165776 w 8165776"/>
              <a:gd name="connsiteY2" fmla="*/ 951570 h 951570"/>
              <a:gd name="connsiteX3" fmla="*/ 437624 w 8165776"/>
              <a:gd name="connsiteY3" fmla="*/ 951570 h 951570"/>
              <a:gd name="connsiteX4" fmla="*/ 0 w 8165776"/>
              <a:gd name="connsiteY4" fmla="*/ 513946 h 951570"/>
              <a:gd name="connsiteX5" fmla="*/ 0 w 8165776"/>
              <a:gd name="connsiteY5" fmla="*/ 57046 h 95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65776" h="951570">
                <a:moveTo>
                  <a:pt x="5751" y="0"/>
                </a:moveTo>
                <a:lnTo>
                  <a:pt x="8165776" y="0"/>
                </a:lnTo>
                <a:lnTo>
                  <a:pt x="8165776" y="951570"/>
                </a:lnTo>
                <a:lnTo>
                  <a:pt x="437624" y="951570"/>
                </a:lnTo>
                <a:cubicBezTo>
                  <a:pt x="195931" y="951570"/>
                  <a:pt x="0" y="755639"/>
                  <a:pt x="0" y="513946"/>
                </a:cubicBezTo>
                <a:lnTo>
                  <a:pt x="0" y="570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부제목 2">
            <a:extLst>
              <a:ext uri="{FF2B5EF4-FFF2-40B4-BE49-F238E27FC236}">
                <a16:creationId xmlns:a16="http://schemas.microsoft.com/office/drawing/2014/main" id="{D50450E6-F391-46E8-877D-478B4068F252}"/>
              </a:ext>
            </a:extLst>
          </p:cNvPr>
          <p:cNvSpPr txBox="1">
            <a:spLocks/>
          </p:cNvSpPr>
          <p:nvPr/>
        </p:nvSpPr>
        <p:spPr>
          <a:xfrm>
            <a:off x="10068053" y="78183"/>
            <a:ext cx="2025622" cy="373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spcBef>
                <a:spcPts val="0"/>
              </a:spcBef>
              <a:buNone/>
            </a:pP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10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 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5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주차 교육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indent="0" algn="dist">
              <a:spcBef>
                <a:spcPts val="0"/>
              </a:spcBef>
              <a:buNone/>
            </a:pP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Nature Language Process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79B845F-573A-4944-9D1A-1F46230FB356}"/>
              </a:ext>
            </a:extLst>
          </p:cNvPr>
          <p:cNvCxnSpPr>
            <a:cxnSpLocks/>
          </p:cNvCxnSpPr>
          <p:nvPr/>
        </p:nvCxnSpPr>
        <p:spPr>
          <a:xfrm>
            <a:off x="10099100" y="-13335"/>
            <a:ext cx="0" cy="59311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03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87990-0AC1-44FD-8C35-657CAB661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3F916E-9849-4B3D-94CE-0F46704B3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81B15-B531-4414-BAC7-7755F909D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2018. 8. 15.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6B15D-BD90-4095-8784-D479D55B0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F7BAB4-11C0-4EBF-A415-6FCBB191C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90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21794B-27B3-4AE5-B34F-BD5D96AA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EFDBD-1B84-459D-AC07-672F116867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ADD2C6-007B-458B-AEE9-BC2F54DF0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BD0A87-08A1-4D8E-9068-9035F0425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2018. 8. 15.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9E59C0-7A11-4437-B374-B603C938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F721DD-615B-4D96-BC20-2D828247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14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6AC7E-A4F8-4711-9F5D-046C875DF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34FC16-719F-4F7C-9438-A169FCF1B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2B8220-2E64-46F9-BDC9-8F4AD2760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2F62E0-BB3F-4B39-8B02-D2B897ACB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B24475-DB40-44B9-9494-7777F45B4A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595D72-A194-4D06-939C-D3672FB64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2018. 8. 15.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B6A896-C68B-41DB-B959-8BC55BCBA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A36511-8048-4DB7-A027-C9F9210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26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D33A5-F419-4AAE-BBDC-57F3B67C1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FEEEA0-4B8E-4A78-A38B-D7152C0D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2018. 8. 15.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F912C5-9EB2-421E-A0DB-7D78ED51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CF3C08-B896-4F07-9A89-BD8F47B7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15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3970F2-3D45-429C-903D-DB5D7E55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2018. 8. 15.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BF8E46-F42C-4DD7-BAFD-9665CC68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4D9F75-5804-4C8A-9D12-1920AED3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43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295DF-E4D3-4858-9B7C-4CA6CCB99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D87952-7881-445F-8B97-82A9B49D3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F301F5-1737-49A1-BBC7-45ACACA10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025178-88FF-4302-916C-503126FDE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2018. 8. 15.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D8A578-3D56-4D98-A37A-84D68E5F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55F323-BBBC-4CDD-8E9F-D334BFB1A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134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43462-B9D8-4B05-AAFB-3FBDEE8D5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F31871-C015-42E5-B579-DC6AE2C09B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415F9F-2A9F-4430-BD38-EB44C89A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517204-F6C2-4839-800C-6B48F4C9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2018. 8. 15.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6160D8-82CE-4202-AD60-04779806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C4BCC7-67B8-4A79-9A68-7E23831A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868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A44A76-8A39-4634-88B8-87B2DD9E0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D3268A-0AE4-44DD-AD54-3CA26982A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15A97-CC34-4E90-958D-52DB25969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8483C-29A8-4525-9DDD-19098B90EBDE}" type="datetimeFigureOut">
              <a:rPr lang="ko-KR" altLang="en-US" smtClean="0"/>
              <a:t>2018. 8. 15.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6D1451-32A1-4A79-919E-BB284D310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1119B9-5719-4B96-AA53-B04748B2B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73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9">
            <a:extLst>
              <a:ext uri="{FF2B5EF4-FFF2-40B4-BE49-F238E27FC236}">
                <a16:creationId xmlns:a16="http://schemas.microsoft.com/office/drawing/2014/main" id="{DD2D04DD-B48F-47FF-B359-2041B59CE40A}"/>
              </a:ext>
            </a:extLst>
          </p:cNvPr>
          <p:cNvSpPr/>
          <p:nvPr/>
        </p:nvSpPr>
        <p:spPr>
          <a:xfrm rot="5400000">
            <a:off x="5083150" y="-157580"/>
            <a:ext cx="2025701" cy="2340866"/>
          </a:xfrm>
          <a:prstGeom prst="homePlate">
            <a:avLst>
              <a:gd name="adj" fmla="val 2354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9ADD8CB-986C-4902-830A-F9A6C2D2256A}"/>
              </a:ext>
            </a:extLst>
          </p:cNvPr>
          <p:cNvSpPr txBox="1">
            <a:spLocks/>
          </p:cNvSpPr>
          <p:nvPr/>
        </p:nvSpPr>
        <p:spPr>
          <a:xfrm>
            <a:off x="403945" y="3024871"/>
            <a:ext cx="11384111" cy="45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" panose="020D0604000000000000" pitchFamily="34" charset="-127"/>
                <a:ea typeface="10X10" panose="020D0604000000000000" pitchFamily="34" charset="-127"/>
              </a:rPr>
              <a:t>Nature Language Process Basic</a:t>
            </a:r>
            <a:endParaRPr lang="ko-KR" altLang="en-US" sz="4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1232C0-EC63-4E2E-BEBC-45D07FE4FBF1}"/>
              </a:ext>
            </a:extLst>
          </p:cNvPr>
          <p:cNvSpPr/>
          <p:nvPr userDrawn="1"/>
        </p:nvSpPr>
        <p:spPr>
          <a:xfrm>
            <a:off x="5107350" y="718517"/>
            <a:ext cx="1977300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>
              <a:spcBef>
                <a:spcPts val="600"/>
              </a:spcBef>
            </a:pPr>
            <a:r>
              <a:rPr lang="en-US" altLang="ko-KR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ToBig’s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" panose="020D0604000000000000" pitchFamily="34" charset="-127"/>
                <a:ea typeface="10X10" panose="020D0604000000000000" pitchFamily="34" charset="-127"/>
              </a:rPr>
              <a:t>9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" panose="020D0604000000000000" pitchFamily="34" charset="-127"/>
                <a:ea typeface="10X10" panose="020D0604000000000000" pitchFamily="34" charset="-127"/>
              </a:rPr>
              <a:t>기 </a:t>
            </a:r>
            <a:r>
              <a:rPr lang="ko-KR" altLang="en-US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10X10" panose="020D0604000000000000" pitchFamily="34" charset="-127"/>
                <a:ea typeface="10X10" panose="020D0604000000000000" pitchFamily="34" charset="-127"/>
              </a:rPr>
              <a:t>안상준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8ACD93-A865-487D-81D9-7DE7E22E46EB}"/>
              </a:ext>
            </a:extLst>
          </p:cNvPr>
          <p:cNvCxnSpPr>
            <a:cxnSpLocks/>
          </p:cNvCxnSpPr>
          <p:nvPr userDrawn="1"/>
        </p:nvCxnSpPr>
        <p:spPr>
          <a:xfrm>
            <a:off x="5008718" y="691670"/>
            <a:ext cx="217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350F34-097E-4727-B61F-E8609F792A6C}"/>
              </a:ext>
            </a:extLst>
          </p:cNvPr>
          <p:cNvSpPr/>
          <p:nvPr userDrawn="1"/>
        </p:nvSpPr>
        <p:spPr>
          <a:xfrm>
            <a:off x="5107350" y="345726"/>
            <a:ext cx="1977300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>
              <a:spcBef>
                <a:spcPts val="600"/>
              </a:spcBef>
            </a:pP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10</a:t>
            </a:r>
            <a:r>
              <a:rPr lang="ko-KR" altLang="en-US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주 교육</a:t>
            </a:r>
            <a:endParaRPr lang="en-US" altLang="ko-KR" sz="16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03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F84B8BCE-D08E-4808-B7A8-A3B3155E0C90}"/>
              </a:ext>
            </a:extLst>
          </p:cNvPr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78C6F52-6F77-4831-BC0D-EC58C3AB448D}"/>
              </a:ext>
            </a:extLst>
          </p:cNvPr>
          <p:cNvSpPr/>
          <p:nvPr/>
        </p:nvSpPr>
        <p:spPr>
          <a:xfrm rot="5400000">
            <a:off x="-1806802" y="3466241"/>
            <a:ext cx="6374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0" spc="600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Contents</a:t>
            </a:r>
            <a:endParaRPr lang="ko-KR" altLang="en-US" sz="8000" spc="600" dirty="0"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67A160E-DCA7-49A9-88A6-49DAC13F3B4C}"/>
              </a:ext>
            </a:extLst>
          </p:cNvPr>
          <p:cNvGrpSpPr/>
          <p:nvPr/>
        </p:nvGrpSpPr>
        <p:grpSpPr>
          <a:xfrm>
            <a:off x="3326160" y="1472615"/>
            <a:ext cx="8865840" cy="4420770"/>
            <a:chOff x="2929920" y="1588790"/>
            <a:chExt cx="9262080" cy="442077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281D24A-4D8F-44B9-ACFB-4495BCABF5AE}"/>
                </a:ext>
              </a:extLst>
            </p:cNvPr>
            <p:cNvCxnSpPr>
              <a:cxnSpLocks/>
            </p:cNvCxnSpPr>
            <p:nvPr/>
          </p:nvCxnSpPr>
          <p:spPr>
            <a:xfrm>
              <a:off x="2929920" y="1588790"/>
              <a:ext cx="9262080" cy="0"/>
            </a:xfrm>
            <a:prstGeom prst="line">
              <a:avLst/>
            </a:prstGeom>
            <a:ln w="635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02BC670-7D5C-46E1-BB3B-7122ACEA5ECA}"/>
                </a:ext>
              </a:extLst>
            </p:cNvPr>
            <p:cNvGrpSpPr/>
            <p:nvPr/>
          </p:nvGrpSpPr>
          <p:grpSpPr>
            <a:xfrm>
              <a:off x="2929920" y="1784494"/>
              <a:ext cx="9262080" cy="704706"/>
              <a:chOff x="2411760" y="1347614"/>
              <a:chExt cx="9780240" cy="704706"/>
            </a:xfrm>
          </p:grpSpPr>
          <p:sp>
            <p:nvSpPr>
              <p:cNvPr id="9" name="제목 1">
                <a:extLst>
                  <a:ext uri="{FF2B5EF4-FFF2-40B4-BE49-F238E27FC236}">
                    <a16:creationId xmlns:a16="http://schemas.microsoft.com/office/drawing/2014/main" id="{44A2FBF2-6092-4CB2-8171-187381948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01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NLP </a:t>
                </a:r>
                <a:r>
                  <a:rPr lang="en-US" altLang="ko-KR" sz="24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Oveview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34" charset="-127"/>
                  <a:ea typeface="10X10" panose="020D0604000000000000" pitchFamily="34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BACCA40-37BF-4D6D-8755-E6FA739B6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6D52862-8BED-4B68-8FDF-6A99084D37F9}"/>
                </a:ext>
              </a:extLst>
            </p:cNvPr>
            <p:cNvGrpSpPr/>
            <p:nvPr/>
          </p:nvGrpSpPr>
          <p:grpSpPr>
            <a:xfrm>
              <a:off x="2929920" y="2664584"/>
              <a:ext cx="9262080" cy="704706"/>
              <a:chOff x="2411760" y="1347614"/>
              <a:chExt cx="9780240" cy="704706"/>
            </a:xfrm>
          </p:grpSpPr>
          <p:sp>
            <p:nvSpPr>
              <p:cNvPr id="47" name="제목 1">
                <a:extLst>
                  <a:ext uri="{FF2B5EF4-FFF2-40B4-BE49-F238E27FC236}">
                    <a16:creationId xmlns:a16="http://schemas.microsoft.com/office/drawing/2014/main" id="{7A5C544E-43CC-4D28-A824-52BD8E4645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02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ㅣ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Process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34" charset="-127"/>
                  <a:ea typeface="10X10" panose="020D0604000000000000" pitchFamily="34" charset="-127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0F14E9BF-2023-4CC2-8B3B-4D3412F8D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90BA534-3615-433E-9FEE-51361DD55D2A}"/>
                </a:ext>
              </a:extLst>
            </p:cNvPr>
            <p:cNvGrpSpPr/>
            <p:nvPr/>
          </p:nvGrpSpPr>
          <p:grpSpPr>
            <a:xfrm>
              <a:off x="2929920" y="3544674"/>
              <a:ext cx="9262080" cy="704706"/>
              <a:chOff x="2411760" y="1347614"/>
              <a:chExt cx="9780240" cy="704706"/>
            </a:xfrm>
          </p:grpSpPr>
          <p:sp>
            <p:nvSpPr>
              <p:cNvPr id="50" name="제목 1">
                <a:extLst>
                  <a:ext uri="{FF2B5EF4-FFF2-40B4-BE49-F238E27FC236}">
                    <a16:creationId xmlns:a16="http://schemas.microsoft.com/office/drawing/2014/main" id="{1A7530AE-9758-4C4A-A159-87D760396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03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Tokenizing &amp; TDM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34" charset="-127"/>
                  <a:ea typeface="10X10" panose="020D0604000000000000" pitchFamily="34" charset="-127"/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494FE288-FAAD-43D9-8AC1-7D319C65D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0C6B1281-EA45-4694-88A8-FDC1F6E1CE2D}"/>
                </a:ext>
              </a:extLst>
            </p:cNvPr>
            <p:cNvGrpSpPr/>
            <p:nvPr/>
          </p:nvGrpSpPr>
          <p:grpSpPr>
            <a:xfrm>
              <a:off x="2929920" y="4424764"/>
              <a:ext cx="9262080" cy="704706"/>
              <a:chOff x="2411760" y="1347614"/>
              <a:chExt cx="9780240" cy="704706"/>
            </a:xfrm>
          </p:grpSpPr>
          <p:sp>
            <p:nvSpPr>
              <p:cNvPr id="53" name="제목 1">
                <a:extLst>
                  <a:ext uri="{FF2B5EF4-FFF2-40B4-BE49-F238E27FC236}">
                    <a16:creationId xmlns:a16="http://schemas.microsoft.com/office/drawing/2014/main" id="{FADE99C0-471E-4EA4-9B0F-AD95B8DEB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04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Embedding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34" charset="-127"/>
                  <a:ea typeface="10X10" panose="020D0604000000000000" pitchFamily="34" charset="-127"/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EEF71443-2C50-4C95-8F67-D1353A25E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FFDA6D94-2B6C-4CCE-BD60-3AEF6433E19E}"/>
                </a:ext>
              </a:extLst>
            </p:cNvPr>
            <p:cNvGrpSpPr/>
            <p:nvPr/>
          </p:nvGrpSpPr>
          <p:grpSpPr>
            <a:xfrm>
              <a:off x="2929920" y="5304854"/>
              <a:ext cx="9262080" cy="704706"/>
              <a:chOff x="2411760" y="1347614"/>
              <a:chExt cx="9780240" cy="704706"/>
            </a:xfrm>
          </p:grpSpPr>
          <p:sp>
            <p:nvSpPr>
              <p:cNvPr id="56" name="제목 1">
                <a:extLst>
                  <a:ext uri="{FF2B5EF4-FFF2-40B4-BE49-F238E27FC236}">
                    <a16:creationId xmlns:a16="http://schemas.microsoft.com/office/drawing/2014/main" id="{E7EABD95-D438-45CC-8A1D-26A5C9669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05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Similarity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34" charset="-127"/>
                  <a:ea typeface="10X10" panose="020D0604000000000000" pitchFamily="34" charset="-127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5B321D63-5306-4613-A49F-4909F6CA08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D15B4F5-FCB4-4447-B1A8-8725F5B7FA0C}"/>
              </a:ext>
            </a:extLst>
          </p:cNvPr>
          <p:cNvSpPr/>
          <p:nvPr/>
        </p:nvSpPr>
        <p:spPr>
          <a:xfrm>
            <a:off x="3326160" y="2669059"/>
            <a:ext cx="3124067" cy="4695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2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Process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AD4069-1D17-7E42-9F54-3678235FDF51}"/>
              </a:ext>
            </a:extLst>
          </p:cNvPr>
          <p:cNvSpPr/>
          <p:nvPr/>
        </p:nvSpPr>
        <p:spPr>
          <a:xfrm>
            <a:off x="995548" y="3594265"/>
            <a:ext cx="10200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NLP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는 대체적으로 어떠한 </a:t>
            </a:r>
            <a:r>
              <a:rPr lang="ko-KR" altLang="en-US" sz="3200" b="1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과정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을 거칠까요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5161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Process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545183-1C8C-8148-A72E-4D6AEEA2BBC6}"/>
              </a:ext>
            </a:extLst>
          </p:cNvPr>
          <p:cNvSpPr/>
          <p:nvPr/>
        </p:nvSpPr>
        <p:spPr>
          <a:xfrm>
            <a:off x="2126196" y="2522925"/>
            <a:ext cx="321533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10X10" panose="020D0604000000000000" pitchFamily="34" charset="-127"/>
                <a:ea typeface="10X10" panose="020D0604000000000000" pitchFamily="34" charset="-127"/>
              </a:rPr>
              <a:t>Tokenizing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71C51-6DC2-5C42-A269-C60CC997B046}"/>
              </a:ext>
            </a:extLst>
          </p:cNvPr>
          <p:cNvSpPr/>
          <p:nvPr/>
        </p:nvSpPr>
        <p:spPr>
          <a:xfrm>
            <a:off x="4380470" y="3548784"/>
            <a:ext cx="34310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10X10" panose="020D0604000000000000" pitchFamily="34" charset="-127"/>
                <a:ea typeface="10X10" panose="020D0604000000000000" pitchFamily="34" charset="-127"/>
              </a:rPr>
              <a:t>Embedding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70ED70-5922-9B4A-BA93-5978BE1C0AEC}"/>
              </a:ext>
            </a:extLst>
          </p:cNvPr>
          <p:cNvSpPr/>
          <p:nvPr/>
        </p:nvSpPr>
        <p:spPr>
          <a:xfrm>
            <a:off x="7277376" y="4574643"/>
            <a:ext cx="29038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10X10" panose="020D0604000000000000" pitchFamily="34" charset="-127"/>
                <a:ea typeface="10X10" panose="020D0604000000000000" pitchFamily="34" charset="-127"/>
              </a:rPr>
              <a:t>Similarity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07A6D9-113D-6A43-B443-D9551840C800}"/>
              </a:ext>
            </a:extLst>
          </p:cNvPr>
          <p:cNvSpPr/>
          <p:nvPr/>
        </p:nvSpPr>
        <p:spPr>
          <a:xfrm>
            <a:off x="351277" y="1497066"/>
            <a:ext cx="26425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10X10" panose="020D0604000000000000" pitchFamily="34" charset="-127"/>
                <a:ea typeface="10X10" panose="020D0604000000000000" pitchFamily="34" charset="-127"/>
              </a:rPr>
              <a:t>Crawling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876D64-531E-AF44-9F77-B52F9D566A7C}"/>
              </a:ext>
            </a:extLst>
          </p:cNvPr>
          <p:cNvSpPr/>
          <p:nvPr/>
        </p:nvSpPr>
        <p:spPr>
          <a:xfrm>
            <a:off x="9024400" y="5600501"/>
            <a:ext cx="29038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10X10" panose="020D0604000000000000" pitchFamily="34" charset="-127"/>
                <a:ea typeface="10X10" panose="020D0604000000000000" pitchFamily="34" charset="-127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00991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Process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07A6D9-113D-6A43-B443-D9551840C800}"/>
              </a:ext>
            </a:extLst>
          </p:cNvPr>
          <p:cNvSpPr/>
          <p:nvPr/>
        </p:nvSpPr>
        <p:spPr>
          <a:xfrm>
            <a:off x="493686" y="1512631"/>
            <a:ext cx="26425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10X10" panose="020D0604000000000000" pitchFamily="34" charset="-127"/>
                <a:ea typeface="10X10" panose="020D0604000000000000" pitchFamily="34" charset="-127"/>
              </a:rPr>
              <a:t>Crawling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7C864-977D-2147-8C9D-C2D193AE8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494" y="1789123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5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Process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9635E-90FB-074D-AFB3-CD310DB1BE57}"/>
              </a:ext>
            </a:extLst>
          </p:cNvPr>
          <p:cNvSpPr/>
          <p:nvPr/>
        </p:nvSpPr>
        <p:spPr>
          <a:xfrm>
            <a:off x="2910650" y="2848475"/>
            <a:ext cx="63706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투빅스는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과제지옥입니다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022A34-641A-2F4A-B70D-02EB9E1391BD}"/>
              </a:ext>
            </a:extLst>
          </p:cNvPr>
          <p:cNvSpPr/>
          <p:nvPr/>
        </p:nvSpPr>
        <p:spPr>
          <a:xfrm>
            <a:off x="-1" y="4861512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투빅스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는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과제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지옥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‘,</a:t>
            </a:r>
            <a:r>
              <a:rPr lang="ko-KR" altLang="en-US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입니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다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.’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0F8719C6-B529-9F4C-B0ED-6AEFD1D59D12}"/>
              </a:ext>
            </a:extLst>
          </p:cNvPr>
          <p:cNvSpPr/>
          <p:nvPr/>
        </p:nvSpPr>
        <p:spPr>
          <a:xfrm>
            <a:off x="5787241" y="3880186"/>
            <a:ext cx="617517" cy="534390"/>
          </a:xfrm>
          <a:prstGeom prst="downArrow">
            <a:avLst>
              <a:gd name="adj1" fmla="val 34616"/>
              <a:gd name="adj2" fmla="val 366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365990-C0A1-E745-8440-3A683ABEAF1B}"/>
              </a:ext>
            </a:extLst>
          </p:cNvPr>
          <p:cNvSpPr/>
          <p:nvPr/>
        </p:nvSpPr>
        <p:spPr>
          <a:xfrm>
            <a:off x="493685" y="1512631"/>
            <a:ext cx="295481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10X10" panose="020D0604000000000000" pitchFamily="34" charset="-127"/>
                <a:ea typeface="10X10" panose="020D0604000000000000" pitchFamily="34" charset="-127"/>
              </a:rPr>
              <a:t>Tokenizing</a:t>
            </a:r>
          </a:p>
        </p:txBody>
      </p:sp>
    </p:spTree>
    <p:extLst>
      <p:ext uri="{BB962C8B-B14F-4D97-AF65-F5344CB8AC3E}">
        <p14:creationId xmlns:p14="http://schemas.microsoft.com/office/powerpoint/2010/main" val="416946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Process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0F7B00-E17C-8240-92D3-4DB73F8445BA}"/>
              </a:ext>
            </a:extLst>
          </p:cNvPr>
          <p:cNvSpPr/>
          <p:nvPr/>
        </p:nvSpPr>
        <p:spPr>
          <a:xfrm>
            <a:off x="2915806" y="3072409"/>
            <a:ext cx="63706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4000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0D932F-A17A-4040-B97D-149F1E3938D6}"/>
              </a:ext>
            </a:extLst>
          </p:cNvPr>
          <p:cNvSpPr/>
          <p:nvPr/>
        </p:nvSpPr>
        <p:spPr>
          <a:xfrm>
            <a:off x="493685" y="1512631"/>
            <a:ext cx="30689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10X10" panose="020D0604000000000000" pitchFamily="34" charset="-127"/>
                <a:ea typeface="10X10" panose="020D0604000000000000" pitchFamily="34" charset="-127"/>
              </a:rPr>
              <a:t>Embedding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58B7FA-12E3-3845-9FFE-0FFD3AFD34D0}"/>
              </a:ext>
            </a:extLst>
          </p:cNvPr>
          <p:cNvSpPr/>
          <p:nvPr/>
        </p:nvSpPr>
        <p:spPr>
          <a:xfrm>
            <a:off x="-1" y="2848471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투빅스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는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  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과제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지옥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‘,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입니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다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.’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F39BB08B-8E31-FC47-83BC-F712ACBE0D00}"/>
              </a:ext>
            </a:extLst>
          </p:cNvPr>
          <p:cNvSpPr/>
          <p:nvPr/>
        </p:nvSpPr>
        <p:spPr>
          <a:xfrm>
            <a:off x="5787241" y="3880184"/>
            <a:ext cx="617517" cy="534390"/>
          </a:xfrm>
          <a:prstGeom prst="downArrow">
            <a:avLst>
              <a:gd name="adj1" fmla="val 34616"/>
              <a:gd name="adj2" fmla="val 366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B3000E-0B9A-544E-A0FA-D13E2D1A7F3C}"/>
              </a:ext>
            </a:extLst>
          </p:cNvPr>
          <p:cNvSpPr/>
          <p:nvPr/>
        </p:nvSpPr>
        <p:spPr>
          <a:xfrm>
            <a:off x="-1" y="4861510"/>
            <a:ext cx="1219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투빅스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’ : 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0.1234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,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는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’ : 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0.5678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,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  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과제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’ : 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0.9012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,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b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</a:b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지옥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‘ : 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0.3456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,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입니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’ : 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0.7890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,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다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.’ : 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0.1234</a:t>
            </a:r>
          </a:p>
        </p:txBody>
      </p:sp>
    </p:spTree>
    <p:extLst>
      <p:ext uri="{BB962C8B-B14F-4D97-AF65-F5344CB8AC3E}">
        <p14:creationId xmlns:p14="http://schemas.microsoft.com/office/powerpoint/2010/main" val="20523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Process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2AC783-D6D5-0E47-A0EA-B8B9F1135DA7}"/>
              </a:ext>
            </a:extLst>
          </p:cNvPr>
          <p:cNvSpPr/>
          <p:nvPr/>
        </p:nvSpPr>
        <p:spPr>
          <a:xfrm>
            <a:off x="493686" y="1512631"/>
            <a:ext cx="281953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10X10" panose="020D0604000000000000" pitchFamily="34" charset="-127"/>
                <a:ea typeface="10X10" panose="020D0604000000000000" pitchFamily="34" charset="-127"/>
              </a:rPr>
              <a:t>Similarity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5A3A32-08A8-CE4E-B09E-D10A60C08167}"/>
              </a:ext>
            </a:extLst>
          </p:cNvPr>
          <p:cNvSpPr/>
          <p:nvPr/>
        </p:nvSpPr>
        <p:spPr>
          <a:xfrm>
            <a:off x="0" y="2700391"/>
            <a:ext cx="1219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투빅스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’ : 0.1234,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는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’ : 0.5678,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  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과제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’ : 0.9012,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b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</a:b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지옥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‘ : 0.3456,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입니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’ : 0.7890,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다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.’ : 0.1237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AA0AD020-0E8E-9647-91B3-AB62ADB49599}"/>
              </a:ext>
            </a:extLst>
          </p:cNvPr>
          <p:cNvSpPr/>
          <p:nvPr/>
        </p:nvSpPr>
        <p:spPr>
          <a:xfrm>
            <a:off x="5787241" y="3880184"/>
            <a:ext cx="617517" cy="534390"/>
          </a:xfrm>
          <a:prstGeom prst="downArrow">
            <a:avLst>
              <a:gd name="adj1" fmla="val 34616"/>
              <a:gd name="adj2" fmla="val 366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7EF5D3-C7BD-384F-BCC4-34B94D59879D}"/>
              </a:ext>
            </a:extLst>
          </p:cNvPr>
          <p:cNvSpPr/>
          <p:nvPr/>
        </p:nvSpPr>
        <p:spPr>
          <a:xfrm>
            <a:off x="-1" y="4802135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투빅스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’ : 0.1234, 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다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.’ : 0.1237</a:t>
            </a:r>
          </a:p>
          <a:p>
            <a:pPr algn="ctr"/>
            <a:endParaRPr lang="en-US" altLang="ko-KR" sz="3200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이 두 단어는 유사하다고 판단할 수 있다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827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Process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2AC783-D6D5-0E47-A0EA-B8B9F1135DA7}"/>
              </a:ext>
            </a:extLst>
          </p:cNvPr>
          <p:cNvSpPr/>
          <p:nvPr/>
        </p:nvSpPr>
        <p:spPr>
          <a:xfrm>
            <a:off x="493686" y="1512631"/>
            <a:ext cx="281953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10X10" panose="020D0604000000000000" pitchFamily="34" charset="-127"/>
                <a:ea typeface="10X10" panose="020D0604000000000000" pitchFamily="34" charset="-127"/>
              </a:rPr>
              <a:t>Network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EF0A09-67DC-0040-85DD-FD0CDE485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919" y="2174797"/>
            <a:ext cx="8868162" cy="435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3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F84B8BCE-D08E-4808-B7A8-A3B3155E0C90}"/>
              </a:ext>
            </a:extLst>
          </p:cNvPr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78C6F52-6F77-4831-BC0D-EC58C3AB448D}"/>
              </a:ext>
            </a:extLst>
          </p:cNvPr>
          <p:cNvSpPr/>
          <p:nvPr/>
        </p:nvSpPr>
        <p:spPr>
          <a:xfrm rot="5400000">
            <a:off x="-1806802" y="3466241"/>
            <a:ext cx="6374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0" spc="600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Contents</a:t>
            </a:r>
            <a:endParaRPr lang="ko-KR" altLang="en-US" sz="8000" spc="600" dirty="0"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67A160E-DCA7-49A9-88A6-49DAC13F3B4C}"/>
              </a:ext>
            </a:extLst>
          </p:cNvPr>
          <p:cNvGrpSpPr/>
          <p:nvPr/>
        </p:nvGrpSpPr>
        <p:grpSpPr>
          <a:xfrm>
            <a:off x="3326160" y="1472615"/>
            <a:ext cx="8865840" cy="4420770"/>
            <a:chOff x="2929920" y="1588790"/>
            <a:chExt cx="9262080" cy="442077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281D24A-4D8F-44B9-ACFB-4495BCABF5AE}"/>
                </a:ext>
              </a:extLst>
            </p:cNvPr>
            <p:cNvCxnSpPr>
              <a:cxnSpLocks/>
            </p:cNvCxnSpPr>
            <p:nvPr/>
          </p:nvCxnSpPr>
          <p:spPr>
            <a:xfrm>
              <a:off x="2929920" y="1588790"/>
              <a:ext cx="9262080" cy="0"/>
            </a:xfrm>
            <a:prstGeom prst="line">
              <a:avLst/>
            </a:prstGeom>
            <a:ln w="635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02BC670-7D5C-46E1-BB3B-7122ACEA5ECA}"/>
                </a:ext>
              </a:extLst>
            </p:cNvPr>
            <p:cNvGrpSpPr/>
            <p:nvPr/>
          </p:nvGrpSpPr>
          <p:grpSpPr>
            <a:xfrm>
              <a:off x="2929920" y="1784494"/>
              <a:ext cx="9262080" cy="704706"/>
              <a:chOff x="2411760" y="1347614"/>
              <a:chExt cx="9780240" cy="704706"/>
            </a:xfrm>
          </p:grpSpPr>
          <p:sp>
            <p:nvSpPr>
              <p:cNvPr id="9" name="제목 1">
                <a:extLst>
                  <a:ext uri="{FF2B5EF4-FFF2-40B4-BE49-F238E27FC236}">
                    <a16:creationId xmlns:a16="http://schemas.microsoft.com/office/drawing/2014/main" id="{44A2FBF2-6092-4CB2-8171-187381948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01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NLP </a:t>
                </a:r>
                <a:r>
                  <a:rPr lang="en-US" altLang="ko-KR" sz="24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Oveview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34" charset="-127"/>
                  <a:ea typeface="10X10" panose="020D0604000000000000" pitchFamily="34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BACCA40-37BF-4D6D-8755-E6FA739B6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6D52862-8BED-4B68-8FDF-6A99084D37F9}"/>
                </a:ext>
              </a:extLst>
            </p:cNvPr>
            <p:cNvGrpSpPr/>
            <p:nvPr/>
          </p:nvGrpSpPr>
          <p:grpSpPr>
            <a:xfrm>
              <a:off x="2929920" y="2664584"/>
              <a:ext cx="9262080" cy="704706"/>
              <a:chOff x="2411760" y="1347614"/>
              <a:chExt cx="9780240" cy="704706"/>
            </a:xfrm>
          </p:grpSpPr>
          <p:sp>
            <p:nvSpPr>
              <p:cNvPr id="47" name="제목 1">
                <a:extLst>
                  <a:ext uri="{FF2B5EF4-FFF2-40B4-BE49-F238E27FC236}">
                    <a16:creationId xmlns:a16="http://schemas.microsoft.com/office/drawing/2014/main" id="{7A5C544E-43CC-4D28-A824-52BD8E4645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02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ㅣ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Process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34" charset="-127"/>
                  <a:ea typeface="10X10" panose="020D0604000000000000" pitchFamily="34" charset="-127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0F14E9BF-2023-4CC2-8B3B-4D3412F8D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90BA534-3615-433E-9FEE-51361DD55D2A}"/>
                </a:ext>
              </a:extLst>
            </p:cNvPr>
            <p:cNvGrpSpPr/>
            <p:nvPr/>
          </p:nvGrpSpPr>
          <p:grpSpPr>
            <a:xfrm>
              <a:off x="2929920" y="3544674"/>
              <a:ext cx="9262080" cy="704706"/>
              <a:chOff x="2411760" y="1347614"/>
              <a:chExt cx="9780240" cy="704706"/>
            </a:xfrm>
          </p:grpSpPr>
          <p:sp>
            <p:nvSpPr>
              <p:cNvPr id="50" name="제목 1">
                <a:extLst>
                  <a:ext uri="{FF2B5EF4-FFF2-40B4-BE49-F238E27FC236}">
                    <a16:creationId xmlns:a16="http://schemas.microsoft.com/office/drawing/2014/main" id="{1A7530AE-9758-4C4A-A159-87D760396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03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Tokenizing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34" charset="-127"/>
                  <a:ea typeface="10X10" panose="020D0604000000000000" pitchFamily="34" charset="-127"/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494FE288-FAAD-43D9-8AC1-7D319C65D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0C6B1281-EA45-4694-88A8-FDC1F6E1CE2D}"/>
                </a:ext>
              </a:extLst>
            </p:cNvPr>
            <p:cNvGrpSpPr/>
            <p:nvPr/>
          </p:nvGrpSpPr>
          <p:grpSpPr>
            <a:xfrm>
              <a:off x="2929920" y="4424764"/>
              <a:ext cx="9262080" cy="704706"/>
              <a:chOff x="2411760" y="1347614"/>
              <a:chExt cx="9780240" cy="704706"/>
            </a:xfrm>
          </p:grpSpPr>
          <p:sp>
            <p:nvSpPr>
              <p:cNvPr id="53" name="제목 1">
                <a:extLst>
                  <a:ext uri="{FF2B5EF4-FFF2-40B4-BE49-F238E27FC236}">
                    <a16:creationId xmlns:a16="http://schemas.microsoft.com/office/drawing/2014/main" id="{FADE99C0-471E-4EA4-9B0F-AD95B8DEB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04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Embedding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34" charset="-127"/>
                  <a:ea typeface="10X10" panose="020D0604000000000000" pitchFamily="34" charset="-127"/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EEF71443-2C50-4C95-8F67-D1353A25E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FFDA6D94-2B6C-4CCE-BD60-3AEF6433E19E}"/>
                </a:ext>
              </a:extLst>
            </p:cNvPr>
            <p:cNvGrpSpPr/>
            <p:nvPr/>
          </p:nvGrpSpPr>
          <p:grpSpPr>
            <a:xfrm>
              <a:off x="2929920" y="5304854"/>
              <a:ext cx="9262080" cy="704706"/>
              <a:chOff x="2411760" y="1347614"/>
              <a:chExt cx="9780240" cy="704706"/>
            </a:xfrm>
          </p:grpSpPr>
          <p:sp>
            <p:nvSpPr>
              <p:cNvPr id="56" name="제목 1">
                <a:extLst>
                  <a:ext uri="{FF2B5EF4-FFF2-40B4-BE49-F238E27FC236}">
                    <a16:creationId xmlns:a16="http://schemas.microsoft.com/office/drawing/2014/main" id="{E7EABD95-D438-45CC-8A1D-26A5C9669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05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Similarity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34" charset="-127"/>
                  <a:ea typeface="10X10" panose="020D0604000000000000" pitchFamily="34" charset="-127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5B321D63-5306-4613-A49F-4909F6CA08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D15B4F5-FCB4-4447-B1A8-8725F5B7FA0C}"/>
              </a:ext>
            </a:extLst>
          </p:cNvPr>
          <p:cNvSpPr/>
          <p:nvPr/>
        </p:nvSpPr>
        <p:spPr>
          <a:xfrm>
            <a:off x="3326160" y="3546394"/>
            <a:ext cx="3454650" cy="4695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82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Tokenizing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9635E-90FB-074D-AFB3-CD310DB1BE57}"/>
              </a:ext>
            </a:extLst>
          </p:cNvPr>
          <p:cNvSpPr/>
          <p:nvPr/>
        </p:nvSpPr>
        <p:spPr>
          <a:xfrm>
            <a:off x="2910650" y="2848475"/>
            <a:ext cx="63706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투빅스는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과제지옥입니다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022A34-641A-2F4A-B70D-02EB9E1391BD}"/>
              </a:ext>
            </a:extLst>
          </p:cNvPr>
          <p:cNvSpPr/>
          <p:nvPr/>
        </p:nvSpPr>
        <p:spPr>
          <a:xfrm>
            <a:off x="-1" y="4861512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투빅스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는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과제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지옥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‘,</a:t>
            </a:r>
            <a:r>
              <a:rPr lang="ko-KR" altLang="en-US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입니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다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.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’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0F8719C6-B529-9F4C-B0ED-6AEFD1D59D12}"/>
              </a:ext>
            </a:extLst>
          </p:cNvPr>
          <p:cNvSpPr/>
          <p:nvPr/>
        </p:nvSpPr>
        <p:spPr>
          <a:xfrm>
            <a:off x="5787241" y="3880186"/>
            <a:ext cx="617517" cy="534390"/>
          </a:xfrm>
          <a:prstGeom prst="downArrow">
            <a:avLst>
              <a:gd name="adj1" fmla="val 34616"/>
              <a:gd name="adj2" fmla="val 366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365990-C0A1-E745-8440-3A683ABEAF1B}"/>
              </a:ext>
            </a:extLst>
          </p:cNvPr>
          <p:cNvSpPr/>
          <p:nvPr/>
        </p:nvSpPr>
        <p:spPr>
          <a:xfrm>
            <a:off x="493685" y="1512631"/>
            <a:ext cx="295481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10X10" panose="020D0604000000000000" pitchFamily="34" charset="-127"/>
                <a:ea typeface="10X10" panose="020D0604000000000000" pitchFamily="34" charset="-127"/>
              </a:rPr>
              <a:t>Tokenizing</a:t>
            </a:r>
          </a:p>
        </p:txBody>
      </p:sp>
    </p:spTree>
    <p:extLst>
      <p:ext uri="{BB962C8B-B14F-4D97-AF65-F5344CB8AC3E}">
        <p14:creationId xmlns:p14="http://schemas.microsoft.com/office/powerpoint/2010/main" val="278353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F84B8BCE-D08E-4808-B7A8-A3B3155E0C90}"/>
              </a:ext>
            </a:extLst>
          </p:cNvPr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78C6F52-6F77-4831-BC0D-EC58C3AB448D}"/>
              </a:ext>
            </a:extLst>
          </p:cNvPr>
          <p:cNvSpPr/>
          <p:nvPr/>
        </p:nvSpPr>
        <p:spPr>
          <a:xfrm rot="5400000">
            <a:off x="-1806802" y="3466241"/>
            <a:ext cx="6374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0" spc="600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Contents</a:t>
            </a:r>
            <a:endParaRPr lang="ko-KR" altLang="en-US" sz="8000" spc="600" dirty="0"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67A160E-DCA7-49A9-88A6-49DAC13F3B4C}"/>
              </a:ext>
            </a:extLst>
          </p:cNvPr>
          <p:cNvGrpSpPr/>
          <p:nvPr/>
        </p:nvGrpSpPr>
        <p:grpSpPr>
          <a:xfrm>
            <a:off x="3326160" y="1472615"/>
            <a:ext cx="8865840" cy="4420770"/>
            <a:chOff x="2929920" y="1588790"/>
            <a:chExt cx="9262080" cy="442077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281D24A-4D8F-44B9-ACFB-4495BCABF5AE}"/>
                </a:ext>
              </a:extLst>
            </p:cNvPr>
            <p:cNvCxnSpPr>
              <a:cxnSpLocks/>
            </p:cNvCxnSpPr>
            <p:nvPr/>
          </p:nvCxnSpPr>
          <p:spPr>
            <a:xfrm>
              <a:off x="2929920" y="1588790"/>
              <a:ext cx="9262080" cy="0"/>
            </a:xfrm>
            <a:prstGeom prst="line">
              <a:avLst/>
            </a:prstGeom>
            <a:ln w="635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02BC670-7D5C-46E1-BB3B-7122ACEA5ECA}"/>
                </a:ext>
              </a:extLst>
            </p:cNvPr>
            <p:cNvGrpSpPr/>
            <p:nvPr/>
          </p:nvGrpSpPr>
          <p:grpSpPr>
            <a:xfrm>
              <a:off x="2929920" y="1784494"/>
              <a:ext cx="9262080" cy="704706"/>
              <a:chOff x="2411760" y="1347614"/>
              <a:chExt cx="9780240" cy="704706"/>
            </a:xfrm>
          </p:grpSpPr>
          <p:sp>
            <p:nvSpPr>
              <p:cNvPr id="9" name="제목 1">
                <a:extLst>
                  <a:ext uri="{FF2B5EF4-FFF2-40B4-BE49-F238E27FC236}">
                    <a16:creationId xmlns:a16="http://schemas.microsoft.com/office/drawing/2014/main" id="{44A2FBF2-6092-4CB2-8171-187381948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01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NLP </a:t>
                </a:r>
                <a:r>
                  <a:rPr lang="en-US" altLang="ko-KR" sz="24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Oveview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34" charset="-127"/>
                  <a:ea typeface="10X10" panose="020D0604000000000000" pitchFamily="34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BACCA40-37BF-4D6D-8755-E6FA739B6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6D52862-8BED-4B68-8FDF-6A99084D37F9}"/>
                </a:ext>
              </a:extLst>
            </p:cNvPr>
            <p:cNvGrpSpPr/>
            <p:nvPr/>
          </p:nvGrpSpPr>
          <p:grpSpPr>
            <a:xfrm>
              <a:off x="2929920" y="2664584"/>
              <a:ext cx="9262080" cy="704706"/>
              <a:chOff x="2411760" y="1347614"/>
              <a:chExt cx="9780240" cy="704706"/>
            </a:xfrm>
          </p:grpSpPr>
          <p:sp>
            <p:nvSpPr>
              <p:cNvPr id="47" name="제목 1">
                <a:extLst>
                  <a:ext uri="{FF2B5EF4-FFF2-40B4-BE49-F238E27FC236}">
                    <a16:creationId xmlns:a16="http://schemas.microsoft.com/office/drawing/2014/main" id="{7A5C544E-43CC-4D28-A824-52BD8E4645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02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ㅣ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Process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34" charset="-127"/>
                  <a:ea typeface="10X10" panose="020D0604000000000000" pitchFamily="34" charset="-127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0F14E9BF-2023-4CC2-8B3B-4D3412F8D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90BA534-3615-433E-9FEE-51361DD55D2A}"/>
                </a:ext>
              </a:extLst>
            </p:cNvPr>
            <p:cNvGrpSpPr/>
            <p:nvPr/>
          </p:nvGrpSpPr>
          <p:grpSpPr>
            <a:xfrm>
              <a:off x="2929920" y="3544674"/>
              <a:ext cx="9262080" cy="704706"/>
              <a:chOff x="2411760" y="1347614"/>
              <a:chExt cx="9780240" cy="704706"/>
            </a:xfrm>
          </p:grpSpPr>
          <p:sp>
            <p:nvSpPr>
              <p:cNvPr id="50" name="제목 1">
                <a:extLst>
                  <a:ext uri="{FF2B5EF4-FFF2-40B4-BE49-F238E27FC236}">
                    <a16:creationId xmlns:a16="http://schemas.microsoft.com/office/drawing/2014/main" id="{1A7530AE-9758-4C4A-A159-87D760396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03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Tokenizing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34" charset="-127"/>
                  <a:ea typeface="10X10" panose="020D0604000000000000" pitchFamily="34" charset="-127"/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494FE288-FAAD-43D9-8AC1-7D319C65D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0C6B1281-EA45-4694-88A8-FDC1F6E1CE2D}"/>
                </a:ext>
              </a:extLst>
            </p:cNvPr>
            <p:cNvGrpSpPr/>
            <p:nvPr/>
          </p:nvGrpSpPr>
          <p:grpSpPr>
            <a:xfrm>
              <a:off x="2929920" y="4424764"/>
              <a:ext cx="9262080" cy="704706"/>
              <a:chOff x="2411760" y="1347614"/>
              <a:chExt cx="9780240" cy="704706"/>
            </a:xfrm>
          </p:grpSpPr>
          <p:sp>
            <p:nvSpPr>
              <p:cNvPr id="53" name="제목 1">
                <a:extLst>
                  <a:ext uri="{FF2B5EF4-FFF2-40B4-BE49-F238E27FC236}">
                    <a16:creationId xmlns:a16="http://schemas.microsoft.com/office/drawing/2014/main" id="{FADE99C0-471E-4EA4-9B0F-AD95B8DEB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04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Embedding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34" charset="-127"/>
                  <a:ea typeface="10X10" panose="020D0604000000000000" pitchFamily="34" charset="-127"/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EEF71443-2C50-4C95-8F67-D1353A25E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FFDA6D94-2B6C-4CCE-BD60-3AEF6433E19E}"/>
                </a:ext>
              </a:extLst>
            </p:cNvPr>
            <p:cNvGrpSpPr/>
            <p:nvPr/>
          </p:nvGrpSpPr>
          <p:grpSpPr>
            <a:xfrm>
              <a:off x="2929920" y="5304854"/>
              <a:ext cx="9262080" cy="704706"/>
              <a:chOff x="2411760" y="1347614"/>
              <a:chExt cx="9780240" cy="704706"/>
            </a:xfrm>
          </p:grpSpPr>
          <p:sp>
            <p:nvSpPr>
              <p:cNvPr id="56" name="제목 1">
                <a:extLst>
                  <a:ext uri="{FF2B5EF4-FFF2-40B4-BE49-F238E27FC236}">
                    <a16:creationId xmlns:a16="http://schemas.microsoft.com/office/drawing/2014/main" id="{E7EABD95-D438-45CC-8A1D-26A5C9669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05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Similarity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34" charset="-127"/>
                  <a:ea typeface="10X10" panose="020D0604000000000000" pitchFamily="34" charset="-127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5B321D63-5306-4613-A49F-4909F6CA08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2531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Tokenizing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9635E-90FB-074D-AFB3-CD310DB1BE57}"/>
              </a:ext>
            </a:extLst>
          </p:cNvPr>
          <p:cNvSpPr/>
          <p:nvPr/>
        </p:nvSpPr>
        <p:spPr>
          <a:xfrm>
            <a:off x="2910650" y="2848475"/>
            <a:ext cx="63706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투빅스는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과제지옥입니다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022A34-641A-2F4A-B70D-02EB9E1391BD}"/>
              </a:ext>
            </a:extLst>
          </p:cNvPr>
          <p:cNvSpPr/>
          <p:nvPr/>
        </p:nvSpPr>
        <p:spPr>
          <a:xfrm>
            <a:off x="-1" y="4861512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투빅스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는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과제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지옥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‘,</a:t>
            </a:r>
            <a:r>
              <a:rPr lang="ko-KR" altLang="en-US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입니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다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.</a:t>
            </a:r>
            <a:r>
              <a:rPr lang="en-US" altLang="ko-KR" sz="32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’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0F8719C6-B529-9F4C-B0ED-6AEFD1D59D12}"/>
              </a:ext>
            </a:extLst>
          </p:cNvPr>
          <p:cNvSpPr/>
          <p:nvPr/>
        </p:nvSpPr>
        <p:spPr>
          <a:xfrm>
            <a:off x="5787241" y="3880186"/>
            <a:ext cx="617517" cy="534390"/>
          </a:xfrm>
          <a:prstGeom prst="downArrow">
            <a:avLst>
              <a:gd name="adj1" fmla="val 34616"/>
              <a:gd name="adj2" fmla="val 366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365990-C0A1-E745-8440-3A683ABEAF1B}"/>
              </a:ext>
            </a:extLst>
          </p:cNvPr>
          <p:cNvSpPr/>
          <p:nvPr/>
        </p:nvSpPr>
        <p:spPr>
          <a:xfrm>
            <a:off x="493685" y="1512631"/>
            <a:ext cx="295481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10X10" panose="020D0604000000000000" pitchFamily="34" charset="-127"/>
                <a:ea typeface="10X10" panose="020D0604000000000000" pitchFamily="34" charset="-127"/>
              </a:rPr>
              <a:t>Tokenizing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8C757F-020E-E84A-A090-FFF457E2562C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800" b="1" dirty="0"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특정 기준에 의해서</a:t>
            </a:r>
            <a:endParaRPr lang="en-US" altLang="ko-KR" sz="4800" b="1" dirty="0"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Sentence -&gt; Token</a:t>
            </a:r>
          </a:p>
        </p:txBody>
      </p:sp>
    </p:spTree>
    <p:extLst>
      <p:ext uri="{BB962C8B-B14F-4D97-AF65-F5344CB8AC3E}">
        <p14:creationId xmlns:p14="http://schemas.microsoft.com/office/powerpoint/2010/main" val="132193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Tokenizing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69B5A6-66A0-454C-AF49-EAD25323A3D9}"/>
              </a:ext>
            </a:extLst>
          </p:cNvPr>
          <p:cNvSpPr/>
          <p:nvPr/>
        </p:nvSpPr>
        <p:spPr>
          <a:xfrm>
            <a:off x="1574338" y="1975769"/>
            <a:ext cx="295481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10X10" panose="020D0604000000000000" pitchFamily="34" charset="-127"/>
                <a:ea typeface="10X10" panose="020D0604000000000000" pitchFamily="34" charset="-127"/>
              </a:rPr>
              <a:t>English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213C84-E1D1-8943-89C5-0BCFDDDBA3D1}"/>
              </a:ext>
            </a:extLst>
          </p:cNvPr>
          <p:cNvSpPr/>
          <p:nvPr/>
        </p:nvSpPr>
        <p:spPr>
          <a:xfrm>
            <a:off x="7676277" y="1975768"/>
            <a:ext cx="295481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10X10" panose="020D0604000000000000" pitchFamily="34" charset="-127"/>
                <a:ea typeface="10X10" panose="020D0604000000000000" pitchFamily="34" charset="-127"/>
              </a:rPr>
              <a:t>Korean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7BD470-A54A-734E-AE39-3533B25B6F9D}"/>
              </a:ext>
            </a:extLst>
          </p:cNvPr>
          <p:cNvSpPr/>
          <p:nvPr/>
        </p:nvSpPr>
        <p:spPr>
          <a:xfrm>
            <a:off x="1570593" y="4047255"/>
            <a:ext cx="295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NLTK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AD429A-B665-6441-99AE-855D3A373BAD}"/>
              </a:ext>
            </a:extLst>
          </p:cNvPr>
          <p:cNvSpPr/>
          <p:nvPr/>
        </p:nvSpPr>
        <p:spPr>
          <a:xfrm>
            <a:off x="8574195" y="3653475"/>
            <a:ext cx="1160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KKMA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DFBC37-C6F6-4A41-954D-D61C50A9A17C}"/>
              </a:ext>
            </a:extLst>
          </p:cNvPr>
          <p:cNvSpPr/>
          <p:nvPr/>
        </p:nvSpPr>
        <p:spPr>
          <a:xfrm>
            <a:off x="8958808" y="4205336"/>
            <a:ext cx="295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Komoran</a:t>
            </a:r>
            <a:endParaRPr lang="en-US" altLang="ko-KR" sz="2400" dirty="0">
              <a:solidFill>
                <a:srgbClr val="0070C0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FDC8C4-5EC3-D641-A43A-4ACAE268E40F}"/>
              </a:ext>
            </a:extLst>
          </p:cNvPr>
          <p:cNvSpPr/>
          <p:nvPr/>
        </p:nvSpPr>
        <p:spPr>
          <a:xfrm>
            <a:off x="6551676" y="4207444"/>
            <a:ext cx="295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Twitter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E31B21-9403-F444-A8BB-A24FA23F9298}"/>
              </a:ext>
            </a:extLst>
          </p:cNvPr>
          <p:cNvSpPr/>
          <p:nvPr/>
        </p:nvSpPr>
        <p:spPr>
          <a:xfrm>
            <a:off x="7062310" y="4904458"/>
            <a:ext cx="2954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Hannanum</a:t>
            </a:r>
            <a:endParaRPr lang="en-US" altLang="ko-KR" sz="2400" dirty="0">
              <a:solidFill>
                <a:srgbClr val="0070C0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3ADADE-F16B-0245-A928-9636AB8117E2}"/>
              </a:ext>
            </a:extLst>
          </p:cNvPr>
          <p:cNvSpPr/>
          <p:nvPr/>
        </p:nvSpPr>
        <p:spPr>
          <a:xfrm>
            <a:off x="9648619" y="4904458"/>
            <a:ext cx="11951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Mecab</a:t>
            </a:r>
            <a:endParaRPr lang="en-US" altLang="ko-KR" sz="2400" dirty="0">
              <a:solidFill>
                <a:srgbClr val="0070C0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C8CAB5-A9BC-4D43-9A4C-E2CF3964DDCC}"/>
              </a:ext>
            </a:extLst>
          </p:cNvPr>
          <p:cNvCxnSpPr/>
          <p:nvPr/>
        </p:nvCxnSpPr>
        <p:spPr>
          <a:xfrm>
            <a:off x="6096000" y="2799610"/>
            <a:ext cx="0" cy="295695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55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Tokenizing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E48E2-78ED-C24A-B7C6-CD1D66BB8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2496127"/>
            <a:ext cx="8712200" cy="3860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22AF38-04A9-A642-AD1A-43650CCF18E7}"/>
              </a:ext>
            </a:extLst>
          </p:cNvPr>
          <p:cNvSpPr/>
          <p:nvPr/>
        </p:nvSpPr>
        <p:spPr>
          <a:xfrm>
            <a:off x="2910650" y="1696574"/>
            <a:ext cx="63706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아버지가방에들어가신다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773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Tokenizing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C32B54-D918-414A-8AC0-682220AC548A}"/>
              </a:ext>
            </a:extLst>
          </p:cNvPr>
          <p:cNvSpPr/>
          <p:nvPr/>
        </p:nvSpPr>
        <p:spPr>
          <a:xfrm>
            <a:off x="2082328" y="2886185"/>
            <a:ext cx="13092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10X10" panose="020D0604000000000000" pitchFamily="34" charset="-127"/>
                <a:ea typeface="10X10" panose="020D0604000000000000" pitchFamily="34" charset="-127"/>
              </a:rPr>
              <a:t>KKMA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BE3B0-3C27-1B48-A3C0-200726B62E7E}"/>
              </a:ext>
            </a:extLst>
          </p:cNvPr>
          <p:cNvSpPr/>
          <p:nvPr/>
        </p:nvSpPr>
        <p:spPr>
          <a:xfrm>
            <a:off x="2736930" y="3549140"/>
            <a:ext cx="1641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Komoran</a:t>
            </a:r>
            <a:endParaRPr lang="en-US" altLang="ko-KR" sz="2800" b="1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52A289-0BDE-CE45-9B02-0FFA6B235147}"/>
              </a:ext>
            </a:extLst>
          </p:cNvPr>
          <p:cNvSpPr/>
          <p:nvPr/>
        </p:nvSpPr>
        <p:spPr>
          <a:xfrm>
            <a:off x="1253595" y="3547558"/>
            <a:ext cx="14833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10X10" panose="020D0604000000000000" pitchFamily="34" charset="-127"/>
                <a:ea typeface="10X10" panose="020D0604000000000000" pitchFamily="34" charset="-127"/>
              </a:rPr>
              <a:t>Twitter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3D6771-E43D-A84B-9D68-1189C2F053E3}"/>
              </a:ext>
            </a:extLst>
          </p:cNvPr>
          <p:cNvSpPr/>
          <p:nvPr/>
        </p:nvSpPr>
        <p:spPr>
          <a:xfrm>
            <a:off x="8445329" y="2886185"/>
            <a:ext cx="14624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10X10" panose="020D0604000000000000" pitchFamily="34" charset="-127"/>
                <a:ea typeface="10X10" panose="020D0604000000000000" pitchFamily="34" charset="-127"/>
              </a:rPr>
              <a:t>Morphs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3C94C7-84A0-E146-9C39-C71F4FF740CE}"/>
              </a:ext>
            </a:extLst>
          </p:cNvPr>
          <p:cNvSpPr/>
          <p:nvPr/>
        </p:nvSpPr>
        <p:spPr>
          <a:xfrm>
            <a:off x="7486134" y="3547558"/>
            <a:ext cx="14624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10X10" panose="020D0604000000000000" pitchFamily="34" charset="-127"/>
                <a:ea typeface="10X10" panose="020D0604000000000000" pitchFamily="34" charset="-127"/>
              </a:rPr>
              <a:t>Nouns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AD4069-1D17-7E42-9F54-3678235FDF51}"/>
              </a:ext>
            </a:extLst>
          </p:cNvPr>
          <p:cNvSpPr/>
          <p:nvPr/>
        </p:nvSpPr>
        <p:spPr>
          <a:xfrm>
            <a:off x="9138575" y="3547558"/>
            <a:ext cx="2249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Pos</a:t>
            </a:r>
            <a:r>
              <a:rPr lang="en-US" altLang="ko-KR" sz="2800" b="1" dirty="0">
                <a:latin typeface="10X10" panose="020D0604000000000000" pitchFamily="34" charset="-127"/>
                <a:ea typeface="10X10" panose="020D0604000000000000" pitchFamily="34" charset="-127"/>
              </a:rPr>
              <a:t> Tagging</a:t>
            </a:r>
          </a:p>
        </p:txBody>
      </p:sp>
    </p:spTree>
    <p:extLst>
      <p:ext uri="{BB962C8B-B14F-4D97-AF65-F5344CB8AC3E}">
        <p14:creationId xmlns:p14="http://schemas.microsoft.com/office/powerpoint/2010/main" val="217038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Tokenizing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AD4069-1D17-7E42-9F54-3678235FDF51}"/>
              </a:ext>
            </a:extLst>
          </p:cNvPr>
          <p:cNvSpPr/>
          <p:nvPr/>
        </p:nvSpPr>
        <p:spPr>
          <a:xfrm>
            <a:off x="995548" y="3594265"/>
            <a:ext cx="10200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어항 속에 갇힌 고기들보다 어쩌면 내가 좀 더 멍청할지 몰라</a:t>
            </a:r>
            <a:endParaRPr lang="en-US" altLang="ko-KR" sz="3200" b="1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68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Tokenizing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365990-C0A1-E745-8440-3A683ABEAF1B}"/>
              </a:ext>
            </a:extLst>
          </p:cNvPr>
          <p:cNvSpPr/>
          <p:nvPr/>
        </p:nvSpPr>
        <p:spPr>
          <a:xfrm>
            <a:off x="493685" y="1512631"/>
            <a:ext cx="295481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10X10" panose="020D0604000000000000" pitchFamily="34" charset="-127"/>
                <a:ea typeface="10X10" panose="020D0604000000000000" pitchFamily="34" charset="-127"/>
              </a:rPr>
              <a:t>Morphs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42DEF-803B-3748-878D-10095E27E107}"/>
              </a:ext>
            </a:extLst>
          </p:cNvPr>
          <p:cNvSpPr/>
          <p:nvPr/>
        </p:nvSpPr>
        <p:spPr>
          <a:xfrm>
            <a:off x="1274806" y="2465591"/>
            <a:ext cx="13092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10X10" panose="020D0604000000000000" pitchFamily="34" charset="-127"/>
                <a:ea typeface="10X10" panose="020D0604000000000000" pitchFamily="34" charset="-127"/>
              </a:rPr>
              <a:t>KKMA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BFC563-1317-1144-97D4-CC53975595E0}"/>
              </a:ext>
            </a:extLst>
          </p:cNvPr>
          <p:cNvSpPr/>
          <p:nvPr/>
        </p:nvSpPr>
        <p:spPr>
          <a:xfrm>
            <a:off x="9553365" y="2465591"/>
            <a:ext cx="1641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Komoran</a:t>
            </a:r>
            <a:endParaRPr lang="en-US" altLang="ko-KR" sz="2800" b="1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8CCB4C-27AF-774B-89CF-CF4F0DCC026B}"/>
              </a:ext>
            </a:extLst>
          </p:cNvPr>
          <p:cNvSpPr/>
          <p:nvPr/>
        </p:nvSpPr>
        <p:spPr>
          <a:xfrm>
            <a:off x="5327019" y="2465591"/>
            <a:ext cx="14833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10X10" panose="020D0604000000000000" pitchFamily="34" charset="-127"/>
                <a:ea typeface="10X10" panose="020D0604000000000000" pitchFamily="34" charset="-127"/>
              </a:rPr>
              <a:t>Twitter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6D040E-8BC8-194D-B7B7-4885374AA29A}"/>
              </a:ext>
            </a:extLst>
          </p:cNvPr>
          <p:cNvCxnSpPr/>
          <p:nvPr/>
        </p:nvCxnSpPr>
        <p:spPr>
          <a:xfrm>
            <a:off x="463136" y="2412697"/>
            <a:ext cx="111865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B1E75E-E6D8-9944-872C-4A07FABD83FA}"/>
              </a:ext>
            </a:extLst>
          </p:cNvPr>
          <p:cNvCxnSpPr/>
          <p:nvPr/>
        </p:nvCxnSpPr>
        <p:spPr>
          <a:xfrm>
            <a:off x="475408" y="3048186"/>
            <a:ext cx="111865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DD1CD67-9592-EC4E-A22F-FC416BFB7C70}"/>
              </a:ext>
            </a:extLst>
          </p:cNvPr>
          <p:cNvSpPr/>
          <p:nvPr/>
        </p:nvSpPr>
        <p:spPr>
          <a:xfrm>
            <a:off x="503500" y="3318512"/>
            <a:ext cx="293518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'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어항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속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에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갇히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ㄴ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endParaRPr lang="en-US" altLang="ko-KR" sz="2000" b="1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algn="ctr"/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고기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들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보다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endParaRPr lang="en-US" altLang="ko-KR" sz="2000" b="1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algn="ctr"/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어쩌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면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내가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좀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더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endParaRPr lang="en-US" altLang="ko-KR" sz="2000" b="1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algn="ctr"/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멍청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하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ㄹ자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몰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ㄹ라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31A526-124E-3E46-9D09-D545237E4138}"/>
              </a:ext>
            </a:extLst>
          </p:cNvPr>
          <p:cNvSpPr/>
          <p:nvPr/>
        </p:nvSpPr>
        <p:spPr>
          <a:xfrm>
            <a:off x="4696386" y="3318512"/>
            <a:ext cx="27992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어항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속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에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갇힌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endParaRPr lang="en-US" altLang="ko-KR" sz="2000" b="1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algn="ctr"/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고기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들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보다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endParaRPr lang="en-US" altLang="ko-KR" sz="2000" b="1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algn="ctr"/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어쩌면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내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가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좀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더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</a:p>
          <a:p>
            <a:pPr algn="ctr"/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멍청할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지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몰라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61FC15-F4F6-A341-8481-C24D952935C7}"/>
              </a:ext>
            </a:extLst>
          </p:cNvPr>
          <p:cNvSpPr/>
          <p:nvPr/>
        </p:nvSpPr>
        <p:spPr>
          <a:xfrm>
            <a:off x="8856040" y="3318512"/>
            <a:ext cx="30361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어항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속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에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갇히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ㄴ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endParaRPr lang="en-US" altLang="ko-KR" sz="2000" b="1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algn="ctr"/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고기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들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보다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endParaRPr lang="en-US" altLang="ko-KR" sz="2000" b="1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algn="ctr"/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어쩌면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내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가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좀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더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endParaRPr lang="en-US" altLang="ko-KR" sz="2000" b="1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algn="ctr"/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멍청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하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ㄹ지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모르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아</a:t>
            </a:r>
            <a:endParaRPr lang="en-US" altLang="ko-KR" sz="2000" b="1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753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Tokenizing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365990-C0A1-E745-8440-3A683ABEAF1B}"/>
              </a:ext>
            </a:extLst>
          </p:cNvPr>
          <p:cNvSpPr/>
          <p:nvPr/>
        </p:nvSpPr>
        <p:spPr>
          <a:xfrm>
            <a:off x="493685" y="1512631"/>
            <a:ext cx="295481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10X10" panose="020D0604000000000000" pitchFamily="34" charset="-127"/>
                <a:ea typeface="10X10" panose="020D0604000000000000" pitchFamily="34" charset="-127"/>
              </a:rPr>
              <a:t>Nouns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42DEF-803B-3748-878D-10095E27E107}"/>
              </a:ext>
            </a:extLst>
          </p:cNvPr>
          <p:cNvSpPr/>
          <p:nvPr/>
        </p:nvSpPr>
        <p:spPr>
          <a:xfrm>
            <a:off x="1274806" y="2465591"/>
            <a:ext cx="13092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10X10" panose="020D0604000000000000" pitchFamily="34" charset="-127"/>
                <a:ea typeface="10X10" panose="020D0604000000000000" pitchFamily="34" charset="-127"/>
              </a:rPr>
              <a:t>KKMA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BFC563-1317-1144-97D4-CC53975595E0}"/>
              </a:ext>
            </a:extLst>
          </p:cNvPr>
          <p:cNvSpPr/>
          <p:nvPr/>
        </p:nvSpPr>
        <p:spPr>
          <a:xfrm>
            <a:off x="9553365" y="2465591"/>
            <a:ext cx="1641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Komoran</a:t>
            </a:r>
            <a:endParaRPr lang="en-US" altLang="ko-KR" sz="2800" b="1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8CCB4C-27AF-774B-89CF-CF4F0DCC026B}"/>
              </a:ext>
            </a:extLst>
          </p:cNvPr>
          <p:cNvSpPr/>
          <p:nvPr/>
        </p:nvSpPr>
        <p:spPr>
          <a:xfrm>
            <a:off x="5327019" y="2465591"/>
            <a:ext cx="14833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10X10" panose="020D0604000000000000" pitchFamily="34" charset="-127"/>
                <a:ea typeface="10X10" panose="020D0604000000000000" pitchFamily="34" charset="-127"/>
              </a:rPr>
              <a:t>Twitter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6D040E-8BC8-194D-B7B7-4885374AA29A}"/>
              </a:ext>
            </a:extLst>
          </p:cNvPr>
          <p:cNvCxnSpPr/>
          <p:nvPr/>
        </p:nvCxnSpPr>
        <p:spPr>
          <a:xfrm>
            <a:off x="463136" y="2412697"/>
            <a:ext cx="111865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B1E75E-E6D8-9944-872C-4A07FABD83FA}"/>
              </a:ext>
            </a:extLst>
          </p:cNvPr>
          <p:cNvCxnSpPr/>
          <p:nvPr/>
        </p:nvCxnSpPr>
        <p:spPr>
          <a:xfrm>
            <a:off x="475408" y="3048186"/>
            <a:ext cx="111865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7E60D9E-2269-6C4B-B93D-FFAE699F3CB9}"/>
              </a:ext>
            </a:extLst>
          </p:cNvPr>
          <p:cNvSpPr/>
          <p:nvPr/>
        </p:nvSpPr>
        <p:spPr>
          <a:xfrm>
            <a:off x="503500" y="3318512"/>
            <a:ext cx="29351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어항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속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</a:p>
          <a:p>
            <a:pPr algn="ctr"/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고기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</a:p>
          <a:p>
            <a:pPr algn="ctr"/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내가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E61009-0412-4640-BFED-CE006296EA03}"/>
              </a:ext>
            </a:extLst>
          </p:cNvPr>
          <p:cNvSpPr/>
          <p:nvPr/>
        </p:nvSpPr>
        <p:spPr>
          <a:xfrm>
            <a:off x="4696386" y="3318512"/>
            <a:ext cx="2799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어항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속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</a:p>
          <a:p>
            <a:pPr algn="ctr"/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고기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</a:p>
          <a:p>
            <a:pPr algn="ctr"/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어쩌면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내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좀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더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E004BF-862D-D746-9369-5020048CDD08}"/>
              </a:ext>
            </a:extLst>
          </p:cNvPr>
          <p:cNvSpPr/>
          <p:nvPr/>
        </p:nvSpPr>
        <p:spPr>
          <a:xfrm>
            <a:off x="8856040" y="3318512"/>
            <a:ext cx="30361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어항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속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</a:p>
          <a:p>
            <a:pPr algn="ctr"/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고기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33635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Tokenizing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365990-C0A1-E745-8440-3A683ABEAF1B}"/>
              </a:ext>
            </a:extLst>
          </p:cNvPr>
          <p:cNvSpPr/>
          <p:nvPr/>
        </p:nvSpPr>
        <p:spPr>
          <a:xfrm>
            <a:off x="493685" y="1512631"/>
            <a:ext cx="327079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 err="1">
                <a:latin typeface="10X10" panose="020D0604000000000000" pitchFamily="34" charset="-127"/>
                <a:ea typeface="10X10" panose="020D0604000000000000" pitchFamily="34" charset="-127"/>
              </a:rPr>
              <a:t>Pos</a:t>
            </a:r>
            <a:r>
              <a:rPr lang="en-US" altLang="ko-KR" sz="4400" dirty="0">
                <a:latin typeface="10X10" panose="020D0604000000000000" pitchFamily="34" charset="-127"/>
                <a:ea typeface="10X10" panose="020D0604000000000000" pitchFamily="34" charset="-127"/>
              </a:rPr>
              <a:t> Tagging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42DEF-803B-3748-878D-10095E27E107}"/>
              </a:ext>
            </a:extLst>
          </p:cNvPr>
          <p:cNvSpPr/>
          <p:nvPr/>
        </p:nvSpPr>
        <p:spPr>
          <a:xfrm>
            <a:off x="1274806" y="2465591"/>
            <a:ext cx="13092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10X10" panose="020D0604000000000000" pitchFamily="34" charset="-127"/>
                <a:ea typeface="10X10" panose="020D0604000000000000" pitchFamily="34" charset="-127"/>
              </a:rPr>
              <a:t>KKMA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BFC563-1317-1144-97D4-CC53975595E0}"/>
              </a:ext>
            </a:extLst>
          </p:cNvPr>
          <p:cNvSpPr/>
          <p:nvPr/>
        </p:nvSpPr>
        <p:spPr>
          <a:xfrm>
            <a:off x="9553365" y="2465591"/>
            <a:ext cx="1641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Komoran</a:t>
            </a:r>
            <a:endParaRPr lang="en-US" altLang="ko-KR" sz="2800" b="1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8CCB4C-27AF-774B-89CF-CF4F0DCC026B}"/>
              </a:ext>
            </a:extLst>
          </p:cNvPr>
          <p:cNvSpPr/>
          <p:nvPr/>
        </p:nvSpPr>
        <p:spPr>
          <a:xfrm>
            <a:off x="5327019" y="2465591"/>
            <a:ext cx="14833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10X10" panose="020D0604000000000000" pitchFamily="34" charset="-127"/>
                <a:ea typeface="10X10" panose="020D0604000000000000" pitchFamily="34" charset="-127"/>
              </a:rPr>
              <a:t>Twitter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6D040E-8BC8-194D-B7B7-4885374AA29A}"/>
              </a:ext>
            </a:extLst>
          </p:cNvPr>
          <p:cNvCxnSpPr/>
          <p:nvPr/>
        </p:nvCxnSpPr>
        <p:spPr>
          <a:xfrm>
            <a:off x="463136" y="2412697"/>
            <a:ext cx="111865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B1E75E-E6D8-9944-872C-4A07FABD83FA}"/>
              </a:ext>
            </a:extLst>
          </p:cNvPr>
          <p:cNvCxnSpPr/>
          <p:nvPr/>
        </p:nvCxnSpPr>
        <p:spPr>
          <a:xfrm>
            <a:off x="475408" y="3048186"/>
            <a:ext cx="111865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8C1C577-A0FC-8F48-ABEB-4AE154B20D60}"/>
              </a:ext>
            </a:extLst>
          </p:cNvPr>
          <p:cNvSpPr/>
          <p:nvPr/>
        </p:nvSpPr>
        <p:spPr>
          <a:xfrm>
            <a:off x="503500" y="3169224"/>
            <a:ext cx="29351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어항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'NNG'),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속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'NNG'),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에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'JKM'),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갇히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'VV'),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ㄴ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'ETD'),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고기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'NNG'),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들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'XSN'),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보다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'JKM'),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어쩌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'VV'),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면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'ECE'),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내가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'NNG'),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좀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'MAG'),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더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'MAG'),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멍청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'XR'),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하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'XSA'),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ㄹ지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'ECD'),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몰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'VV'),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ㄹ라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'ECD')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9C1969-A1F9-6F4A-A23D-688607997FD1}"/>
              </a:ext>
            </a:extLst>
          </p:cNvPr>
          <p:cNvSpPr/>
          <p:nvPr/>
        </p:nvSpPr>
        <p:spPr>
          <a:xfrm>
            <a:off x="4696386" y="3169224"/>
            <a:ext cx="27992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어항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'Noun'),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속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'Noun'),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에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</a:t>
            </a:r>
            <a:r>
              <a:rPr lang="en-US" altLang="ko-KR" sz="12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Josa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갇힌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'Verb'),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고기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'Noun'),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들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'Suffix'),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보다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</a:t>
            </a:r>
            <a:r>
              <a:rPr lang="en-US" altLang="ko-KR" sz="12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Josa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어쩌면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'Noun'),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내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'Noun'),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가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</a:t>
            </a:r>
            <a:r>
              <a:rPr lang="en-US" altLang="ko-KR" sz="12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Josa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좀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'Noun'),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더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'Noun'),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멍청할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'Adjective'),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지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</a:t>
            </a:r>
            <a:r>
              <a:rPr lang="en-US" altLang="ko-KR" sz="12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Eomi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몰라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'Verb')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1FCFA8-2D1C-E640-A56E-0399A4FAF0AF}"/>
              </a:ext>
            </a:extLst>
          </p:cNvPr>
          <p:cNvSpPr/>
          <p:nvPr/>
        </p:nvSpPr>
        <p:spPr>
          <a:xfrm>
            <a:off x="8856040" y="3169224"/>
            <a:ext cx="303611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어항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'NNG'),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속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'NNG'),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에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'JKB'),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갇히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'VV'),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ㄴ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'ETM'),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고기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'NNG'),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들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'XSN'),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보다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'JKB'),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어쩌면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'MAG'),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내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'NP'),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가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'JKS'),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좀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'MAG'),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더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'MAG'),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멍청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'XR'),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하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'XSA'),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ㄹ지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'EC'),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모르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'VV'),</a:t>
            </a:r>
          </a:p>
          <a:p>
            <a:pPr algn="ctr"/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 ('</a:t>
            </a:r>
            <a:r>
              <a:rPr lang="ko-KR" altLang="en-US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아</a:t>
            </a:r>
            <a:r>
              <a:rPr lang="en-US" altLang="ko-KR" sz="1200" b="1" dirty="0">
                <a:latin typeface="10X10" panose="020D0604000000000000" pitchFamily="34" charset="-127"/>
                <a:ea typeface="10X10" panose="020D0604000000000000" pitchFamily="34" charset="-127"/>
              </a:rPr>
              <a:t>', 'EC')</a:t>
            </a:r>
          </a:p>
        </p:txBody>
      </p:sp>
    </p:spTree>
    <p:extLst>
      <p:ext uri="{BB962C8B-B14F-4D97-AF65-F5344CB8AC3E}">
        <p14:creationId xmlns:p14="http://schemas.microsoft.com/office/powerpoint/2010/main" val="67408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F84B8BCE-D08E-4808-B7A8-A3B3155E0C90}"/>
              </a:ext>
            </a:extLst>
          </p:cNvPr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78C6F52-6F77-4831-BC0D-EC58C3AB448D}"/>
              </a:ext>
            </a:extLst>
          </p:cNvPr>
          <p:cNvSpPr/>
          <p:nvPr/>
        </p:nvSpPr>
        <p:spPr>
          <a:xfrm rot="5400000">
            <a:off x="-1806802" y="3466241"/>
            <a:ext cx="6374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0" spc="600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Contents</a:t>
            </a:r>
            <a:endParaRPr lang="ko-KR" altLang="en-US" sz="8000" spc="600" dirty="0"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67A160E-DCA7-49A9-88A6-49DAC13F3B4C}"/>
              </a:ext>
            </a:extLst>
          </p:cNvPr>
          <p:cNvGrpSpPr/>
          <p:nvPr/>
        </p:nvGrpSpPr>
        <p:grpSpPr>
          <a:xfrm>
            <a:off x="3326160" y="1472615"/>
            <a:ext cx="8865840" cy="4420770"/>
            <a:chOff x="2929920" y="1588790"/>
            <a:chExt cx="9262080" cy="442077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281D24A-4D8F-44B9-ACFB-4495BCABF5AE}"/>
                </a:ext>
              </a:extLst>
            </p:cNvPr>
            <p:cNvCxnSpPr>
              <a:cxnSpLocks/>
            </p:cNvCxnSpPr>
            <p:nvPr/>
          </p:nvCxnSpPr>
          <p:spPr>
            <a:xfrm>
              <a:off x="2929920" y="1588790"/>
              <a:ext cx="9262080" cy="0"/>
            </a:xfrm>
            <a:prstGeom prst="line">
              <a:avLst/>
            </a:prstGeom>
            <a:ln w="635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02BC670-7D5C-46E1-BB3B-7122ACEA5ECA}"/>
                </a:ext>
              </a:extLst>
            </p:cNvPr>
            <p:cNvGrpSpPr/>
            <p:nvPr/>
          </p:nvGrpSpPr>
          <p:grpSpPr>
            <a:xfrm>
              <a:off x="2929920" y="1784494"/>
              <a:ext cx="9262080" cy="704706"/>
              <a:chOff x="2411760" y="1347614"/>
              <a:chExt cx="9780240" cy="704706"/>
            </a:xfrm>
          </p:grpSpPr>
          <p:sp>
            <p:nvSpPr>
              <p:cNvPr id="9" name="제목 1">
                <a:extLst>
                  <a:ext uri="{FF2B5EF4-FFF2-40B4-BE49-F238E27FC236}">
                    <a16:creationId xmlns:a16="http://schemas.microsoft.com/office/drawing/2014/main" id="{44A2FBF2-6092-4CB2-8171-187381948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01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NLP </a:t>
                </a:r>
                <a:r>
                  <a:rPr lang="en-US" altLang="ko-KR" sz="24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Oveview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34" charset="-127"/>
                  <a:ea typeface="10X10" panose="020D0604000000000000" pitchFamily="34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BACCA40-37BF-4D6D-8755-E6FA739B6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6D52862-8BED-4B68-8FDF-6A99084D37F9}"/>
                </a:ext>
              </a:extLst>
            </p:cNvPr>
            <p:cNvGrpSpPr/>
            <p:nvPr/>
          </p:nvGrpSpPr>
          <p:grpSpPr>
            <a:xfrm>
              <a:off x="2929920" y="2664584"/>
              <a:ext cx="9262080" cy="704706"/>
              <a:chOff x="2411760" y="1347614"/>
              <a:chExt cx="9780240" cy="704706"/>
            </a:xfrm>
          </p:grpSpPr>
          <p:sp>
            <p:nvSpPr>
              <p:cNvPr id="47" name="제목 1">
                <a:extLst>
                  <a:ext uri="{FF2B5EF4-FFF2-40B4-BE49-F238E27FC236}">
                    <a16:creationId xmlns:a16="http://schemas.microsoft.com/office/drawing/2014/main" id="{7A5C544E-43CC-4D28-A824-52BD8E4645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02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ㅣ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Process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34" charset="-127"/>
                  <a:ea typeface="10X10" panose="020D0604000000000000" pitchFamily="34" charset="-127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0F14E9BF-2023-4CC2-8B3B-4D3412F8D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90BA534-3615-433E-9FEE-51361DD55D2A}"/>
                </a:ext>
              </a:extLst>
            </p:cNvPr>
            <p:cNvGrpSpPr/>
            <p:nvPr/>
          </p:nvGrpSpPr>
          <p:grpSpPr>
            <a:xfrm>
              <a:off x="2929920" y="3544674"/>
              <a:ext cx="9262080" cy="704706"/>
              <a:chOff x="2411760" y="1347614"/>
              <a:chExt cx="9780240" cy="704706"/>
            </a:xfrm>
          </p:grpSpPr>
          <p:sp>
            <p:nvSpPr>
              <p:cNvPr id="50" name="제목 1">
                <a:extLst>
                  <a:ext uri="{FF2B5EF4-FFF2-40B4-BE49-F238E27FC236}">
                    <a16:creationId xmlns:a16="http://schemas.microsoft.com/office/drawing/2014/main" id="{1A7530AE-9758-4C4A-A159-87D760396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03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Tokenizing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34" charset="-127"/>
                  <a:ea typeface="10X10" panose="020D0604000000000000" pitchFamily="34" charset="-127"/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494FE288-FAAD-43D9-8AC1-7D319C65D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0C6B1281-EA45-4694-88A8-FDC1F6E1CE2D}"/>
                </a:ext>
              </a:extLst>
            </p:cNvPr>
            <p:cNvGrpSpPr/>
            <p:nvPr/>
          </p:nvGrpSpPr>
          <p:grpSpPr>
            <a:xfrm>
              <a:off x="2929920" y="4424764"/>
              <a:ext cx="9262080" cy="704706"/>
              <a:chOff x="2411760" y="1347614"/>
              <a:chExt cx="9780240" cy="704706"/>
            </a:xfrm>
          </p:grpSpPr>
          <p:sp>
            <p:nvSpPr>
              <p:cNvPr id="53" name="제목 1">
                <a:extLst>
                  <a:ext uri="{FF2B5EF4-FFF2-40B4-BE49-F238E27FC236}">
                    <a16:creationId xmlns:a16="http://schemas.microsoft.com/office/drawing/2014/main" id="{FADE99C0-471E-4EA4-9B0F-AD95B8DEB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04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Embedding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34" charset="-127"/>
                  <a:ea typeface="10X10" panose="020D0604000000000000" pitchFamily="34" charset="-127"/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EEF71443-2C50-4C95-8F67-D1353A25E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FFDA6D94-2B6C-4CCE-BD60-3AEF6433E19E}"/>
                </a:ext>
              </a:extLst>
            </p:cNvPr>
            <p:cNvGrpSpPr/>
            <p:nvPr/>
          </p:nvGrpSpPr>
          <p:grpSpPr>
            <a:xfrm>
              <a:off x="2929920" y="5304854"/>
              <a:ext cx="9262080" cy="704706"/>
              <a:chOff x="2411760" y="1347614"/>
              <a:chExt cx="9780240" cy="704706"/>
            </a:xfrm>
          </p:grpSpPr>
          <p:sp>
            <p:nvSpPr>
              <p:cNvPr id="56" name="제목 1">
                <a:extLst>
                  <a:ext uri="{FF2B5EF4-FFF2-40B4-BE49-F238E27FC236}">
                    <a16:creationId xmlns:a16="http://schemas.microsoft.com/office/drawing/2014/main" id="{E7EABD95-D438-45CC-8A1D-26A5C9669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05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Similarity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34" charset="-127"/>
                  <a:ea typeface="10X10" panose="020D0604000000000000" pitchFamily="34" charset="-127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5B321D63-5306-4613-A49F-4909F6CA08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D15B4F5-FCB4-4447-B1A8-8725F5B7FA0C}"/>
              </a:ext>
            </a:extLst>
          </p:cNvPr>
          <p:cNvSpPr/>
          <p:nvPr/>
        </p:nvSpPr>
        <p:spPr>
          <a:xfrm>
            <a:off x="3326159" y="4426163"/>
            <a:ext cx="3507127" cy="4695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1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9999C2-B2A0-9D4B-B7BC-95622DC7160A}"/>
              </a:ext>
            </a:extLst>
          </p:cNvPr>
          <p:cNvSpPr/>
          <p:nvPr/>
        </p:nvSpPr>
        <p:spPr>
          <a:xfrm>
            <a:off x="995548" y="3594265"/>
            <a:ext cx="10200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왜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Tokenizing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을 하셨어요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975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NLP Overview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49D6DE-FC2B-A247-A831-1DD533B63B9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2" y="4164092"/>
            <a:ext cx="3240000" cy="216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F12C06-D599-EF4F-BE7A-B54F06F1230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211584" y="1789611"/>
            <a:ext cx="3240000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9219B-254B-C94D-B993-5730C800A967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5290" t="17424" r="25271" b="26904"/>
          <a:stretch/>
        </p:blipFill>
        <p:spPr>
          <a:xfrm>
            <a:off x="4510221" y="1789611"/>
            <a:ext cx="3240000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B3471-99F3-3642-918A-DC5B11B2B40B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29001" t="33009" r="29712" b="37524"/>
          <a:stretch/>
        </p:blipFill>
        <p:spPr>
          <a:xfrm>
            <a:off x="701962" y="2227059"/>
            <a:ext cx="3240000" cy="1285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C51B6C-739F-7447-9123-1C5C25609F7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13524" y="4164092"/>
            <a:ext cx="3240000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016D49-A10B-3245-8FF0-C153615BCE70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14961" r="13292"/>
          <a:stretch/>
        </p:blipFill>
        <p:spPr>
          <a:xfrm>
            <a:off x="8211584" y="4164092"/>
            <a:ext cx="324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8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9999C2-B2A0-9D4B-B7BC-95622DC7160A}"/>
              </a:ext>
            </a:extLst>
          </p:cNvPr>
          <p:cNvSpPr/>
          <p:nvPr/>
        </p:nvSpPr>
        <p:spPr>
          <a:xfrm>
            <a:off x="995548" y="3594265"/>
            <a:ext cx="10200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각 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Token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마다 </a:t>
            </a:r>
            <a:r>
              <a:rPr lang="en-US" altLang="ko-KR" sz="3200" b="1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Vector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값을 부여하기 위해서 입니다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09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9999C2-B2A0-9D4B-B7BC-95622DC7160A}"/>
              </a:ext>
            </a:extLst>
          </p:cNvPr>
          <p:cNvSpPr/>
          <p:nvPr/>
        </p:nvSpPr>
        <p:spPr>
          <a:xfrm>
            <a:off x="995548" y="3594265"/>
            <a:ext cx="10200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왜 </a:t>
            </a:r>
            <a:r>
              <a:rPr lang="en-US" altLang="ko-KR" sz="32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Vector</a:t>
            </a:r>
            <a:r>
              <a:rPr lang="ko-KR" altLang="en-US" sz="32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값을 부여할까요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3340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9999C2-B2A0-9D4B-B7BC-95622DC7160A}"/>
              </a:ext>
            </a:extLst>
          </p:cNvPr>
          <p:cNvSpPr/>
          <p:nvPr/>
        </p:nvSpPr>
        <p:spPr>
          <a:xfrm>
            <a:off x="995548" y="3594265"/>
            <a:ext cx="10200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기계가 </a:t>
            </a:r>
            <a:r>
              <a:rPr lang="ko-KR" altLang="en-US" sz="3200" b="1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언어의 특성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을 이해하기 위해서 입니다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0884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9999C2-B2A0-9D4B-B7BC-95622DC7160A}"/>
              </a:ext>
            </a:extLst>
          </p:cNvPr>
          <p:cNvSpPr/>
          <p:nvPr/>
        </p:nvSpPr>
        <p:spPr>
          <a:xfrm>
            <a:off x="995548" y="3594265"/>
            <a:ext cx="10200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여기서 언어의 특성이란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,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3200" b="1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단어의 의미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 혹은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,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3200" b="1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문맥에 대한 해석</a:t>
            </a:r>
            <a:endParaRPr lang="en-US" altLang="ko-KR" sz="3200" b="1" dirty="0">
              <a:solidFill>
                <a:srgbClr val="0070C0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12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F9A8F-0B05-FF4B-9BDC-B9187D56C990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Embedding</a:t>
            </a:r>
            <a:r>
              <a:rPr lang="ko-KR" altLang="en-US" sz="48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이란</a:t>
            </a:r>
            <a:r>
              <a:rPr lang="en-US" altLang="ko-KR" sz="48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?</a:t>
            </a:r>
          </a:p>
          <a:p>
            <a:pPr algn="ctr"/>
            <a:endParaRPr lang="en-US" altLang="ko-KR" sz="4800" b="1" dirty="0"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Token -&gt; Vector</a:t>
            </a:r>
            <a:r>
              <a:rPr lang="ko-KR" altLang="en-US" sz="48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의 과정</a:t>
            </a:r>
            <a:endParaRPr lang="en-US" sz="4800" b="1" dirty="0"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5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20AE07-26E1-964C-8D5A-47CEC07E6486}"/>
              </a:ext>
            </a:extLst>
          </p:cNvPr>
          <p:cNvSpPr/>
          <p:nvPr/>
        </p:nvSpPr>
        <p:spPr>
          <a:xfrm>
            <a:off x="995548" y="3594265"/>
            <a:ext cx="10200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One-Hot Encoding</a:t>
            </a:r>
            <a:r>
              <a:rPr lang="ko-KR" altLang="en-US" sz="3200" b="1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을 이용하는 건 어때요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7414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20AE07-26E1-964C-8D5A-47CEC07E6486}"/>
              </a:ext>
            </a:extLst>
          </p:cNvPr>
          <p:cNvSpPr/>
          <p:nvPr/>
        </p:nvSpPr>
        <p:spPr>
          <a:xfrm>
            <a:off x="995548" y="3594265"/>
            <a:ext cx="10200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네</a:t>
            </a:r>
            <a:r>
              <a:rPr lang="en-US" altLang="ko-KR" sz="32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.</a:t>
            </a:r>
            <a:r>
              <a:rPr lang="ko-KR" altLang="en-US" sz="32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One-Hot</a:t>
            </a:r>
            <a:r>
              <a:rPr lang="ko-KR" altLang="en-US" sz="32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Encoding </a:t>
            </a:r>
            <a:r>
              <a:rPr lang="ko-KR" altLang="en-US" sz="32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이용하셔도 됩니다</a:t>
            </a:r>
            <a:r>
              <a:rPr lang="en-US" altLang="ko-KR" sz="32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.</a:t>
            </a:r>
            <a:endParaRPr lang="en-US" altLang="ko-KR" sz="3200" b="1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940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20AE07-26E1-964C-8D5A-47CEC07E6486}"/>
              </a:ext>
            </a:extLst>
          </p:cNvPr>
          <p:cNvSpPr/>
          <p:nvPr/>
        </p:nvSpPr>
        <p:spPr>
          <a:xfrm>
            <a:off x="995548" y="3594265"/>
            <a:ext cx="10200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개발환경이 정말 좋다면 말이죠</a:t>
            </a:r>
            <a:r>
              <a:rPr lang="en-US" altLang="ko-KR" sz="32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354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AD4069-1D17-7E42-9F54-3678235FDF51}"/>
              </a:ext>
            </a:extLst>
          </p:cNvPr>
          <p:cNvSpPr/>
          <p:nvPr/>
        </p:nvSpPr>
        <p:spPr>
          <a:xfrm>
            <a:off x="995548" y="3594265"/>
            <a:ext cx="10200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어항 속에 갇힌 고기들보다 어쩌면 내가 좀 더 멍청할지 몰라</a:t>
            </a:r>
            <a:endParaRPr lang="en-US" altLang="ko-KR" sz="3200" b="1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10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AD4069-1D17-7E42-9F54-3678235FDF51}"/>
              </a:ext>
            </a:extLst>
          </p:cNvPr>
          <p:cNvSpPr/>
          <p:nvPr/>
        </p:nvSpPr>
        <p:spPr>
          <a:xfrm>
            <a:off x="995548" y="2931699"/>
            <a:ext cx="1020090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어항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’, ‘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속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’, ‘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에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’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endParaRPr lang="en-US" altLang="ko-KR" sz="3200" b="1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algn="ctr"/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갇힌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고기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’, ‘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들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’, ‘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보다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’, </a:t>
            </a:r>
          </a:p>
          <a:p>
            <a:pPr algn="ctr"/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어쩌면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내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’, ‘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가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’, 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좀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더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’, </a:t>
            </a:r>
          </a:p>
          <a:p>
            <a:pPr algn="ctr"/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멍청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’, ‘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할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’, ‘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지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몰라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97736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NLP Overview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2499C8-C2BB-914A-851A-069F712E2444}"/>
              </a:ext>
            </a:extLst>
          </p:cNvPr>
          <p:cNvSpPr txBox="1"/>
          <p:nvPr/>
        </p:nvSpPr>
        <p:spPr>
          <a:xfrm>
            <a:off x="1291228" y="1942183"/>
            <a:ext cx="96095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To Movies : TF-IDF,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Word2Vec, Counting</a:t>
            </a:r>
          </a:p>
          <a:p>
            <a:endParaRPr lang="en-US" altLang="ko-KR" sz="3200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Big Voice :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MFCC Vector, Cosine Window, Fourier Transform, Mel Filter, log scale</a:t>
            </a:r>
          </a:p>
          <a:p>
            <a:pPr marL="457200" indent="-457200">
              <a:buFontTx/>
              <a:buChar char="-"/>
            </a:pPr>
            <a:endParaRPr lang="en-US" altLang="ko-KR" sz="3200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E2A : </a:t>
            </a:r>
            <a:r>
              <a:rPr lang="en-US" altLang="ko-KR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TextRank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, </a:t>
            </a:r>
            <a:r>
              <a:rPr lang="en-US" altLang="ko-KR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LexRank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, </a:t>
            </a:r>
            <a:r>
              <a:rPr lang="en-US" altLang="ko-KR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SeqToSeq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, Tokenize</a:t>
            </a:r>
          </a:p>
          <a:p>
            <a:pPr marL="457200" indent="-457200">
              <a:buFontTx/>
              <a:buChar char="-"/>
            </a:pPr>
            <a:endParaRPr lang="en-US" altLang="ko-KR" sz="3200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Replace : LDA, </a:t>
            </a:r>
            <a:r>
              <a:rPr lang="en-US" altLang="ko-KR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LexRank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, Wod2Vec, TF-IDF</a:t>
            </a:r>
          </a:p>
        </p:txBody>
      </p:sp>
    </p:spTree>
    <p:extLst>
      <p:ext uri="{BB962C8B-B14F-4D97-AF65-F5344CB8AC3E}">
        <p14:creationId xmlns:p14="http://schemas.microsoft.com/office/powerpoint/2010/main" val="306300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AD4069-1D17-7E42-9F54-3678235FDF51}"/>
              </a:ext>
            </a:extLst>
          </p:cNvPr>
          <p:cNvSpPr/>
          <p:nvPr/>
        </p:nvSpPr>
        <p:spPr>
          <a:xfrm>
            <a:off x="394515" y="1537796"/>
            <a:ext cx="579441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어항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[1, 0, 0, 0, 0, 0, 0, 0, 0, 0, 0, 0, 0, 0, 0,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속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   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[0, 1, 0, 0, 0, 0, 0, 0, 0, 0, 0, 0, 0, 0, 0,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에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: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   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[0, 0, 1, 0, 0, 0, 0, 0, 0, 0, 0, 0, 0, 0, 0,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갇힌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: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[0, 0, 0, 1, 0, 0, 0, 0, 0, 0, 0, 0, 0, 0, 0,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고기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[0, 0, 0, 0, 1, 0, 0, 0, 0, 0, 0, 0, 0, 0, 0,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들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   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[0, 0, 0, 0, 0, 1, 0, 0, 0, 0, 0, 0, 0, 0, 0,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보다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[0, 0, 0, 0, 0, 0, 1, 0, 0, 0, 0, 0, 0, 0, 0,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어쩌면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 [0, 0, 0, 0, 0, 0, 0, 1, 0, 0, 0, 0, 0, 0, 0,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내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  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[0, 0, 0, 0, 0, 0, 0, 0, 1, 0, 0, 0, 0, 0, 0,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가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  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[0, 0, 0, 0, 0, 0, 0, 0, 0, 1, 0, 0, 0, 0, 0,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좀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  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[0, 0, 0, 0, 0, 0, 0, 0, 0, 0, 1, 0, 0, 0, 0,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더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  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[0, 0, 0, 0, 0, 0, 0, 0, 0, 0, 0, 1, 0, 0, 0, 0 ]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멍청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[0, 0, 0, 0, 0, 0, 0, 0, 0, 0, 0, 0, 1, 0, 0,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할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  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[0, 0, 10 0, 0, 0, 0, 0, 0, 0, 0, 0, 0, 1, 0,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지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  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[0, 0, 0, 0, 0, 0, 0, 0, 0, 0, 0, 0, 0, 0, 1,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몰라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[0, 0, 0, 0, 0, 0, 0, 0, 0, 0, 0, 0, 0, 0, 0, 1]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257EDA-01C5-6647-B982-2A2128403AE6}"/>
              </a:ext>
            </a:extLst>
          </p:cNvPr>
          <p:cNvSpPr/>
          <p:nvPr/>
        </p:nvSpPr>
        <p:spPr>
          <a:xfrm>
            <a:off x="6982460" y="5050430"/>
            <a:ext cx="46130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한 문장을 표현하기 위해</a:t>
            </a:r>
            <a:endParaRPr lang="en-US" altLang="ko-KR" sz="3200" b="1" dirty="0">
              <a:solidFill>
                <a:srgbClr val="C00000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algn="ctr"/>
            <a:r>
              <a:rPr lang="en-US" altLang="ko-KR" sz="32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16</a:t>
            </a:r>
            <a:r>
              <a:rPr lang="ko-KR" altLang="en-US" sz="32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개의 </a:t>
            </a:r>
            <a:r>
              <a:rPr lang="en-US" altLang="ko-KR" sz="32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Feature</a:t>
            </a:r>
            <a:r>
              <a:rPr lang="ko-KR" altLang="en-US" sz="32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필요하다</a:t>
            </a:r>
            <a:r>
              <a:rPr lang="en-US" altLang="ko-KR" sz="32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75934E-935F-484D-934D-A2D02B7A6627}"/>
              </a:ext>
            </a:extLst>
          </p:cNvPr>
          <p:cNvSpPr/>
          <p:nvPr/>
        </p:nvSpPr>
        <p:spPr>
          <a:xfrm>
            <a:off x="6523149" y="2422547"/>
            <a:ext cx="5531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어항 속에 갇힌 고기들보다</a:t>
            </a:r>
            <a:endParaRPr lang="en-US" altLang="ko-KR" sz="2400" b="1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algn="ctr"/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어쩌면 내가 좀 더 멍청할지 몰라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4E60CD50-17FA-904A-88DF-B4F5514193A7}"/>
              </a:ext>
            </a:extLst>
          </p:cNvPr>
          <p:cNvSpPr/>
          <p:nvPr/>
        </p:nvSpPr>
        <p:spPr>
          <a:xfrm>
            <a:off x="8909824" y="3936380"/>
            <a:ext cx="758283" cy="85864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3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AD4069-1D17-7E42-9F54-3678235FDF51}"/>
              </a:ext>
            </a:extLst>
          </p:cNvPr>
          <p:cNvSpPr/>
          <p:nvPr/>
        </p:nvSpPr>
        <p:spPr>
          <a:xfrm>
            <a:off x="995548" y="1610744"/>
            <a:ext cx="1020090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어항 속에 갇힌 고기들보다 어쩌면 내가 좀 더 멍청할지 몰라 너가 먹이처럼 던진 문자 몇 통과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너의 부재중 전화는 날 헷갈리게 하지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너의 미모와 옷 입는 스타일로 미루어 보았을 때 너의 어장의 크기는 수족관의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scale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단지 너 하나 때문에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경쟁은 무척 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험하고도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아득해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I </a:t>
            </a:r>
            <a:r>
              <a:rPr lang="en-US" altLang="ko-KR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wanna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be your boy friend not one of your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생선 허나 너에겐 늘 누군가가 옆에 있어 이럴 때일수록 내 이미지를 위해선 그저 쏘 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쿨한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척 하는 게 최선임을 알기에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I said have a good time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그날 밤 업데이트 된 너의 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페북의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담벼락엔 여전히 물고기들이 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하악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하악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당연히 나도 그 중 하나 하루 종일 너란 바닷속을 항해하는 나는 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아쿠아맨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헤엄 헤엄 헤엄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I'm rolling in the deep inside of you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너의 어장은 너무 캄캄해 헤엄 헤엄 헤엄 손에 꼽을 정도로 아주 가끔씩 엉뚱한 시간에 넌 내가 어딘지 묻지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'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어디긴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니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마음이지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'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라는 본심을 속이며 차분하게 말했지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'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지금 집＇ 심상치 않은 징조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,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심장은 보다 신속 혹시 모를 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급만남이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꿈처럼 이루어 질 수도 있을 것 같은 느낌이 들어 지금 너의 위치가 어디든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let's bring it on girl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통장 잔고는 가까스로 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위기모면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입을 옷도 이미 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정했어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목걸이는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chrome hearts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but you said,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그런 거 아니고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please don't call me no more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oh no~~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내 가슴은 회처럼 조각이 났지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u don't give a shit about my broken heart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넌 딱 잘라 말했지 손톱깎이 같이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I don't give a shit about your stupid heart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bitch you </a:t>
            </a:r>
            <a:r>
              <a:rPr lang="en-US" altLang="ko-KR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gotta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get </a:t>
            </a:r>
            <a:r>
              <a:rPr lang="en-US" altLang="ko-KR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yo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mind right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너의 얼굴과 몸이 영원할까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bitch you </a:t>
            </a:r>
            <a:r>
              <a:rPr lang="en-US" altLang="ko-KR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gotta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get </a:t>
            </a:r>
            <a:r>
              <a:rPr lang="en-US" altLang="ko-KR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yo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mind right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너의 얼굴과 몸이 영원할까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nah~~</a:t>
            </a:r>
          </a:p>
        </p:txBody>
      </p:sp>
    </p:spTree>
    <p:extLst>
      <p:ext uri="{BB962C8B-B14F-4D97-AF65-F5344CB8AC3E}">
        <p14:creationId xmlns:p14="http://schemas.microsoft.com/office/powerpoint/2010/main" val="19129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AD4069-1D17-7E42-9F54-3678235FDF51}"/>
              </a:ext>
            </a:extLst>
          </p:cNvPr>
          <p:cNvSpPr/>
          <p:nvPr/>
        </p:nvSpPr>
        <p:spPr>
          <a:xfrm>
            <a:off x="995548" y="1610744"/>
            <a:ext cx="1020090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어항 속에 갇힌 고기들보다 어쩌면 내가 좀 더 멍청할지 몰라 너가 먹이처럼 던진 문자 몇 통과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너의 부재중 전화는 날 헷갈리게 하지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너의 미모와 옷 입는 스타일로 미루어 보았을 때 너의 어장의 크기는 수족관의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scale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단지 너 하나 때문에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경쟁은 무척 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험하고도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아득해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I </a:t>
            </a:r>
            <a:r>
              <a:rPr lang="en-US" altLang="ko-KR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wanna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be your boy friend not one of your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생선 허나 너에겐 늘 누군가가 옆에 있어 이럴 때일수록 내 이미지를 위해선 그저 쏘 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쿨한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척 하는 게 최선임을 알기에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I said have a good time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그날 밤 업데이트 된 너의 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페북의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담벼락엔 여전히 물고기들이 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하악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하악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당연히 나도 그 중 하나 하루 종일 너란 바닷속을 항해하는 나는 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아쿠아맨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헤엄 헤엄 헤엄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I'm rolling in the deep inside of you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너의 어장은 너무 캄캄해 헤엄 헤엄 헤엄 손에 꼽을 정도로 아주 가끔씩 엉뚱한 시간에 넌 내가 어딘지 묻지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'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어디긴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니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마음이지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'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라는 본심을 속이며 차분하게 말했지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'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지금 집＇ 심상치 않은 징조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,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심장은 보다 신속 혹시 모를 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급만남이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꿈처럼 이루어 질 수도 있을 것 같은 느낌이 들어 지금 너의 위치가 어디든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let's bring it on girl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통장 잔고는 가까스로 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위기모면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입을 옷도 이미 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정했어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목걸이는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chrome hearts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but you said,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그런 거 아니고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please don't call me no more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oh no~~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내 가슴은 회처럼 조각이 났지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u don't give a shit about my broken heart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넌 딱 잘라 말했지 손톱깎이 같이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I don't give a shit about your stupid heart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bitch you </a:t>
            </a:r>
            <a:r>
              <a:rPr lang="en-US" altLang="ko-KR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gotta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get </a:t>
            </a:r>
            <a:r>
              <a:rPr lang="en-US" altLang="ko-KR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yo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mind right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너의 얼굴과 몸이 영원할까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bitch you </a:t>
            </a:r>
            <a:r>
              <a:rPr lang="en-US" altLang="ko-KR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gotta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get </a:t>
            </a:r>
            <a:r>
              <a:rPr lang="en-US" altLang="ko-KR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yo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mind right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너의 얼굴과 몸이 영원할까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nah~~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90BA19-9334-CB47-9869-F84F5C3E615B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One Hot Encoding : N</a:t>
            </a:r>
            <a:r>
              <a:rPr lang="ko-KR" altLang="en-US" sz="28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개의 </a:t>
            </a:r>
            <a:r>
              <a:rPr lang="en-US" altLang="ko-KR" sz="28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Feature</a:t>
            </a:r>
            <a:r>
              <a:rPr lang="ko-KR" altLang="en-US" sz="28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생성</a:t>
            </a:r>
            <a:endParaRPr lang="en-US" altLang="ko-KR" sz="2800" b="1" dirty="0"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(N : </a:t>
            </a:r>
            <a:r>
              <a:rPr lang="ko-KR" altLang="en-US" sz="28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중복되지 않는 </a:t>
            </a:r>
            <a:r>
              <a:rPr lang="en-US" altLang="ko-KR" sz="28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Token</a:t>
            </a:r>
            <a:r>
              <a:rPr lang="ko-KR" altLang="en-US" sz="28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의 수</a:t>
            </a:r>
            <a:r>
              <a:rPr lang="en-US" altLang="ko-KR" sz="28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)</a:t>
            </a:r>
          </a:p>
          <a:p>
            <a:pPr algn="ctr"/>
            <a:endParaRPr lang="en-US" altLang="ko-KR" sz="2800" b="1" dirty="0"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N</a:t>
            </a:r>
            <a:r>
              <a:rPr lang="ko-KR" altLang="en-US" sz="28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이 너무 커지기 때문에</a:t>
            </a:r>
            <a:r>
              <a:rPr lang="en-US" altLang="ko-KR" sz="28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,</a:t>
            </a: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계산하기에 많은 시간이 소모됩니다</a:t>
            </a:r>
            <a:r>
              <a:rPr lang="en-US" altLang="ko-KR" sz="28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090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AD4069-1D17-7E42-9F54-3678235FDF51}"/>
              </a:ext>
            </a:extLst>
          </p:cNvPr>
          <p:cNvSpPr/>
          <p:nvPr/>
        </p:nvSpPr>
        <p:spPr>
          <a:xfrm>
            <a:off x="394515" y="1537796"/>
            <a:ext cx="579441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어항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[1, 0, 0, 0, 0, 0, 0, 0, 0, 0, 0, 0, 0, 0, 0,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속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   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[0, 1, 0, 0, 0, 0, 0, 0, 0, 0, 0, 0, 0, 0, 0,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에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: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   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[0, 0, 1, 0, 0, 0, 0, 0, 0, 0, 0, 0, 0, 0, 0,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갇힌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: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[0, 0, 0, 1, 0, 0, 0, 0, 0, 0, 0, 0, 0, 0, 0,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고기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[0, 0, 0, 0, 1, 0, 0, 0, 0, 0, 0, 0, 0, 0, 0,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들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   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[0, 0, 0, 0, 0, 1, 0, 0, 0, 0, 0, 0, 0, 0, 0,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보다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[0, 0, 0, 0, 0, 0, 1, 0, 0, 0, 0, 0, 0, 0, 0,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어쩌면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 [0, 0, 0, 0, 0, 0, 0, 1, 0, 0, 0, 0, 0, 0, 0,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내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  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[0, 0, 0, 0, 0, 0, 0, 0, 1, 0, 0, 0, 0, 0, 0,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가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  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[0, 0, 0, 0, 0, 0, 0, 0, 0, 1, 0, 0, 0, 0, 0,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좀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  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[0, 0, 0, 0, 0, 0, 0, 0, 0, 0, 1, 0, 0, 0, 0,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더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  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[0, 0, 0, 0, 0, 0, 0, 0, 0, 0, 0, 1, 0, 0, 0, 0 ]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멍청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[0, 0, 0, 0, 0, 0, 0, 0, 0, 0, 0, 0, 1, 0, 0,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할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  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[0, 0, 1, 0, 0, 0, 0, 0, 0, 0, 0, 0, 0, 1, 0,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지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  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[0, 0, 0, 0, 0, 0, 0, 0, 0, 0, 0, 0, 0, 0, 1, 0]</a:t>
            </a:r>
          </a:p>
          <a:p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몰라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’ : </a:t>
            </a:r>
            <a:r>
              <a:rPr lang="ko-KR" altLang="en-US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  </a:t>
            </a:r>
            <a:r>
              <a:rPr lang="en-US" altLang="ko-KR" sz="2000" b="1" dirty="0">
                <a:latin typeface="10X10" panose="020D0604000000000000" pitchFamily="34" charset="-127"/>
                <a:ea typeface="10X10" panose="020D0604000000000000" pitchFamily="34" charset="-127"/>
              </a:rPr>
              <a:t>[0, 0, 0, 0, 0, 0, 0, 0, 0, 0, 0, 0, 0, 0, 0, 1]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75934E-935F-484D-934D-A2D02B7A6627}"/>
              </a:ext>
            </a:extLst>
          </p:cNvPr>
          <p:cNvSpPr/>
          <p:nvPr/>
        </p:nvSpPr>
        <p:spPr>
          <a:xfrm>
            <a:off x="6523149" y="1976499"/>
            <a:ext cx="55316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Sparse Vector</a:t>
            </a:r>
          </a:p>
          <a:p>
            <a:pPr algn="ctr"/>
            <a:endParaRPr lang="en-US" altLang="ko-KR" sz="2400" b="1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algn="ctr"/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Inner Product = 0</a:t>
            </a:r>
          </a:p>
          <a:p>
            <a:pPr algn="ctr"/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(Independent)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376689E-45F9-894C-82BF-FF5AF1772E53}"/>
              </a:ext>
            </a:extLst>
          </p:cNvPr>
          <p:cNvSpPr/>
          <p:nvPr/>
        </p:nvSpPr>
        <p:spPr>
          <a:xfrm>
            <a:off x="8909824" y="3824870"/>
            <a:ext cx="758283" cy="85864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D344BF-8E53-064F-B9EE-C0CC2F5AD88C}"/>
              </a:ext>
            </a:extLst>
          </p:cNvPr>
          <p:cNvSpPr/>
          <p:nvPr/>
        </p:nvSpPr>
        <p:spPr>
          <a:xfrm>
            <a:off x="6982460" y="4916618"/>
            <a:ext cx="46130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불필요한 계산이 많습니다</a:t>
            </a:r>
            <a:r>
              <a:rPr lang="en-US" altLang="ko-KR" sz="24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.</a:t>
            </a:r>
          </a:p>
          <a:p>
            <a:pPr algn="ctr"/>
            <a:endParaRPr lang="en-US" altLang="ko-KR" sz="2400" b="1" dirty="0">
              <a:solidFill>
                <a:srgbClr val="C00000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algn="ctr"/>
            <a:r>
              <a:rPr lang="ko-KR" altLang="en-US" sz="24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유의어</a:t>
            </a:r>
            <a:r>
              <a:rPr lang="en-US" altLang="ko-KR" sz="24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,</a:t>
            </a:r>
            <a:r>
              <a:rPr lang="ko-KR" altLang="en-US" sz="24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반의어 요소를 </a:t>
            </a:r>
            <a:endParaRPr lang="en-US" altLang="ko-KR" sz="2400" b="1" dirty="0">
              <a:solidFill>
                <a:srgbClr val="C00000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algn="ctr"/>
            <a:r>
              <a:rPr lang="ko-KR" altLang="en-US" sz="24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고려하지 못합니다</a:t>
            </a:r>
            <a:r>
              <a:rPr lang="en-US" altLang="ko-KR" sz="24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76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20AE07-26E1-964C-8D5A-47CEC07E6486}"/>
              </a:ext>
            </a:extLst>
          </p:cNvPr>
          <p:cNvSpPr/>
          <p:nvPr/>
        </p:nvSpPr>
        <p:spPr>
          <a:xfrm>
            <a:off x="995548" y="3181671"/>
            <a:ext cx="102009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그렇다면 효율적인 </a:t>
            </a:r>
            <a:r>
              <a:rPr lang="en-US" altLang="ko-KR" sz="3200" b="1" dirty="0">
                <a:solidFill>
                  <a:srgbClr val="0070C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Embedding Method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는 </a:t>
            </a:r>
            <a:endParaRPr lang="en-US" altLang="ko-KR" sz="3200" b="1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algn="ctr"/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어떤 종류가 있을까요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0093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D7D3DF-5332-0B40-B9CD-112C1ABF6923}"/>
              </a:ext>
            </a:extLst>
          </p:cNvPr>
          <p:cNvSpPr/>
          <p:nvPr/>
        </p:nvSpPr>
        <p:spPr>
          <a:xfrm>
            <a:off x="953770" y="3029272"/>
            <a:ext cx="3015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>
                <a:latin typeface="10X10" panose="020D0604000000000000" pitchFamily="34" charset="-127"/>
                <a:ea typeface="10X10" panose="020D0604000000000000" pitchFamily="34" charset="-127"/>
              </a:rPr>
              <a:t>Word2Vec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3D3179-4A40-7D4B-9C14-DF39F9DEB9E7}"/>
              </a:ext>
            </a:extLst>
          </p:cNvPr>
          <p:cNvSpPr/>
          <p:nvPr/>
        </p:nvSpPr>
        <p:spPr>
          <a:xfrm>
            <a:off x="8222591" y="3029272"/>
            <a:ext cx="18670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>
                <a:latin typeface="10X10" panose="020D0604000000000000" pitchFamily="34" charset="-127"/>
                <a:ea typeface="10X10" panose="020D0604000000000000" pitchFamily="34" charset="-127"/>
              </a:rPr>
              <a:t>Glove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616369-C030-304E-BA64-401607AA9417}"/>
              </a:ext>
            </a:extLst>
          </p:cNvPr>
          <p:cNvSpPr/>
          <p:nvPr/>
        </p:nvSpPr>
        <p:spPr>
          <a:xfrm>
            <a:off x="4812348" y="3029272"/>
            <a:ext cx="2567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FastText</a:t>
            </a:r>
            <a:endParaRPr lang="en-US" altLang="ko-KR" sz="4800" b="1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01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20AE07-26E1-964C-8D5A-47CEC07E6486}"/>
              </a:ext>
            </a:extLst>
          </p:cNvPr>
          <p:cNvSpPr/>
          <p:nvPr/>
        </p:nvSpPr>
        <p:spPr>
          <a:xfrm>
            <a:off x="995548" y="3429000"/>
            <a:ext cx="10200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Word2Vec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은 말 그대로 </a:t>
            </a:r>
            <a:r>
              <a:rPr lang="en-US" altLang="ko-KR" sz="3200" b="1" dirty="0">
                <a:solidFill>
                  <a:schemeClr val="accent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Word to Vector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 입니다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480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20AE07-26E1-964C-8D5A-47CEC07E6486}"/>
              </a:ext>
            </a:extLst>
          </p:cNvPr>
          <p:cNvSpPr/>
          <p:nvPr/>
        </p:nvSpPr>
        <p:spPr>
          <a:xfrm>
            <a:off x="995548" y="3429000"/>
            <a:ext cx="10200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Word2Vec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은 말 그대로 </a:t>
            </a:r>
            <a:r>
              <a:rPr lang="en-US" altLang="ko-KR" sz="3200" b="1" dirty="0">
                <a:solidFill>
                  <a:schemeClr val="accent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Word to Vector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 입니다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2D959-D4CF-0048-828F-62A7E16FC1E4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/>
            <a:r>
              <a:rPr lang="ko-KR" altLang="en-US" sz="40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어떠한 방법으로 </a:t>
            </a:r>
            <a:r>
              <a:rPr lang="en-US" altLang="ko-KR" sz="40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Vector</a:t>
            </a:r>
            <a:r>
              <a:rPr lang="ko-KR" altLang="en-US" sz="4000" b="1" dirty="0" err="1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를</a:t>
            </a:r>
            <a:r>
              <a:rPr lang="ko-KR" altLang="en-US" sz="40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부여할까요</a:t>
            </a:r>
            <a:r>
              <a:rPr lang="en-US" altLang="ko-KR" sz="40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985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9E2179-8B7A-0F4C-8DF2-CBBA014F385D}"/>
              </a:ext>
            </a:extLst>
          </p:cNvPr>
          <p:cNvSpPr/>
          <p:nvPr/>
        </p:nvSpPr>
        <p:spPr>
          <a:xfrm>
            <a:off x="995548" y="3177921"/>
            <a:ext cx="102009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ctr">
              <a:buAutoNum type="arabicPeriod"/>
            </a:pP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Word &amp; Neighbor (CBOW, Skip Gram)</a:t>
            </a:r>
          </a:p>
          <a:p>
            <a:pPr marL="514350" indent="-514350" algn="ctr">
              <a:buAutoNum type="arabicPeriod"/>
            </a:pPr>
            <a:endParaRPr lang="en-US" altLang="ko-KR" sz="3200" b="1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marL="514350" indent="-514350" algn="ctr">
              <a:buAutoNum type="arabicPeriod"/>
            </a:pP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404705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0ACF67-0932-BA44-81EE-FD27A5514C52}"/>
              </a:ext>
            </a:extLst>
          </p:cNvPr>
          <p:cNvSpPr/>
          <p:nvPr/>
        </p:nvSpPr>
        <p:spPr>
          <a:xfrm>
            <a:off x="995548" y="2222653"/>
            <a:ext cx="10200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어항 속에 갇힌 고기들보다 어쩌면 내가 좀 더 멍청할지 몰라</a:t>
            </a:r>
            <a:endParaRPr lang="en-US" altLang="ko-KR" sz="3200" b="1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9E2179-8B7A-0F4C-8DF2-CBBA014F385D}"/>
              </a:ext>
            </a:extLst>
          </p:cNvPr>
          <p:cNvSpPr/>
          <p:nvPr/>
        </p:nvSpPr>
        <p:spPr>
          <a:xfrm>
            <a:off x="995548" y="4635347"/>
            <a:ext cx="10200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어항 속에 갇힌 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__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들보다 어쩌면 내가 좀 더 멍청할지 몰라</a:t>
            </a:r>
            <a:endParaRPr lang="en-US" altLang="ko-KR" sz="3200" b="1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67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NLP Overview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2499C8-C2BB-914A-851A-069F712E2444}"/>
              </a:ext>
            </a:extLst>
          </p:cNvPr>
          <p:cNvSpPr txBox="1"/>
          <p:nvPr/>
        </p:nvSpPr>
        <p:spPr>
          <a:xfrm>
            <a:off x="1291228" y="1942183"/>
            <a:ext cx="96095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32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To Movies : TF-IDF,</a:t>
            </a:r>
            <a:r>
              <a:rPr lang="ko-KR" altLang="en-US" sz="32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lang="en-US" altLang="ko-KR" sz="32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Word2Vec, Counting</a:t>
            </a:r>
          </a:p>
          <a:p>
            <a:endParaRPr lang="en-US" altLang="ko-KR" sz="3200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32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Big Voice :</a:t>
            </a:r>
            <a:r>
              <a:rPr lang="ko-KR" altLang="en-US" sz="32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 </a:t>
            </a:r>
            <a:r>
              <a:rPr lang="en-US" altLang="ko-KR" sz="32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MFCC Vector, Cosine Window, Fourier Transform, Mel Filter, log scale</a:t>
            </a:r>
          </a:p>
          <a:p>
            <a:pPr marL="457200" indent="-457200">
              <a:buFontTx/>
              <a:buChar char="-"/>
            </a:pPr>
            <a:endParaRPr lang="en-US" altLang="ko-KR" sz="3200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32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E2A : </a:t>
            </a:r>
            <a:r>
              <a:rPr lang="en-US" altLang="ko-KR" sz="3200" dirty="0" err="1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TextRank</a:t>
            </a:r>
            <a:r>
              <a:rPr lang="en-US" altLang="ko-KR" sz="32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, </a:t>
            </a:r>
            <a:r>
              <a:rPr lang="en-US" altLang="ko-KR" sz="3200" dirty="0" err="1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LexRank</a:t>
            </a:r>
            <a:r>
              <a:rPr lang="en-US" altLang="ko-KR" sz="32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, </a:t>
            </a:r>
            <a:r>
              <a:rPr lang="en-US" altLang="ko-KR" sz="3200" dirty="0" err="1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SeqToSeq</a:t>
            </a:r>
            <a:r>
              <a:rPr lang="en-US" altLang="ko-KR" sz="32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, Tokenize</a:t>
            </a:r>
          </a:p>
          <a:p>
            <a:pPr marL="457200" indent="-457200">
              <a:buFontTx/>
              <a:buChar char="-"/>
            </a:pPr>
            <a:endParaRPr lang="en-US" altLang="ko-KR" sz="3200" dirty="0">
              <a:latin typeface="12LotteMartDreamMedium" panose="02020603020101020101" pitchFamily="18" charset="-127"/>
              <a:ea typeface="12LotteMartDreamMediu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32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Replace : LDA, </a:t>
            </a:r>
            <a:r>
              <a:rPr lang="en-US" altLang="ko-KR" sz="3200" dirty="0" err="1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LexRank</a:t>
            </a:r>
            <a:r>
              <a:rPr lang="en-US" altLang="ko-KR" sz="3200" dirty="0">
                <a:latin typeface="12LotteMartDreamMedium" panose="02020603020101020101" pitchFamily="18" charset="-127"/>
                <a:ea typeface="12LotteMartDreamMedium" panose="02020603020101020101" pitchFamily="18" charset="-127"/>
              </a:rPr>
              <a:t>, Wod2Vec, TF-IDF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1B1B1-9891-DB47-8AEA-643059BE25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무슨 말이지</a:t>
            </a:r>
            <a:r>
              <a:rPr lang="en-US" altLang="ko-KR" sz="48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?</a:t>
            </a:r>
            <a:endParaRPr lang="en-US" sz="4800" b="1" dirty="0"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286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0ACF67-0932-BA44-81EE-FD27A5514C52}"/>
              </a:ext>
            </a:extLst>
          </p:cNvPr>
          <p:cNvSpPr/>
          <p:nvPr/>
        </p:nvSpPr>
        <p:spPr>
          <a:xfrm>
            <a:off x="185830" y="2263474"/>
            <a:ext cx="118203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CBOW : 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주변에 있는 단어들을 가지고 중심에 있는 단어를 맞추는 방식</a:t>
            </a:r>
            <a:endParaRPr lang="en-US" altLang="ko-KR" sz="3200" b="1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9E2179-8B7A-0F4C-8DF2-CBBA014F385D}"/>
              </a:ext>
            </a:extLst>
          </p:cNvPr>
          <p:cNvSpPr/>
          <p:nvPr/>
        </p:nvSpPr>
        <p:spPr>
          <a:xfrm>
            <a:off x="995548" y="4635347"/>
            <a:ext cx="10200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어항 속에 갇힌 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__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들보다 어쩌면 내가 좀 더 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__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할지 몰라</a:t>
            </a:r>
            <a:endParaRPr lang="en-US" altLang="ko-KR" sz="3200" b="1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cxnSp>
        <p:nvCxnSpPr>
          <p:cNvPr id="15" name="연결선: 구부러짐 42">
            <a:extLst>
              <a:ext uri="{FF2B5EF4-FFF2-40B4-BE49-F238E27FC236}">
                <a16:creationId xmlns:a16="http://schemas.microsoft.com/office/drawing/2014/main" id="{C9D7BF33-1E75-B84C-8E59-0178AE98C3A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23862" y="4158756"/>
            <a:ext cx="6350" cy="946832"/>
          </a:xfrm>
          <a:prstGeom prst="curvedConnector3">
            <a:avLst>
              <a:gd name="adj1" fmla="val -3600000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구부러짐 44">
            <a:extLst>
              <a:ext uri="{FF2B5EF4-FFF2-40B4-BE49-F238E27FC236}">
                <a16:creationId xmlns:a16="http://schemas.microsoft.com/office/drawing/2014/main" id="{EE13EF07-9460-854A-BF8A-8AAD81257E8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46215" y="4157307"/>
            <a:ext cx="12700" cy="930678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42">
            <a:extLst>
              <a:ext uri="{FF2B5EF4-FFF2-40B4-BE49-F238E27FC236}">
                <a16:creationId xmlns:a16="http://schemas.microsoft.com/office/drawing/2014/main" id="{14EBC176-4953-384C-B158-B2C23CCD4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24426" y="4112010"/>
            <a:ext cx="6350" cy="946832"/>
          </a:xfrm>
          <a:prstGeom prst="curvedConnector3">
            <a:avLst>
              <a:gd name="adj1" fmla="val -3600000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44">
            <a:extLst>
              <a:ext uri="{FF2B5EF4-FFF2-40B4-BE49-F238E27FC236}">
                <a16:creationId xmlns:a16="http://schemas.microsoft.com/office/drawing/2014/main" id="{88695E6C-46B2-EA40-93B1-B71311046792}"/>
              </a:ext>
            </a:extLst>
          </p:cNvPr>
          <p:cNvCxnSpPr>
            <a:cxnSpLocks/>
          </p:cNvCxnSpPr>
          <p:nvPr/>
        </p:nvCxnSpPr>
        <p:spPr>
          <a:xfrm rot="16200000" flipV="1">
            <a:off x="9446795" y="4110561"/>
            <a:ext cx="12700" cy="930678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59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9E2179-8B7A-0F4C-8DF2-CBBA014F385D}"/>
              </a:ext>
            </a:extLst>
          </p:cNvPr>
          <p:cNvSpPr/>
          <p:nvPr/>
        </p:nvSpPr>
        <p:spPr>
          <a:xfrm>
            <a:off x="995548" y="4635347"/>
            <a:ext cx="10200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__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__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__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 고기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___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___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__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_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_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32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멍청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__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__</a:t>
            </a:r>
          </a:p>
        </p:txBody>
      </p:sp>
      <p:cxnSp>
        <p:nvCxnSpPr>
          <p:cNvPr id="7" name="연결선: 구부러짐 34">
            <a:extLst>
              <a:ext uri="{FF2B5EF4-FFF2-40B4-BE49-F238E27FC236}">
                <a16:creationId xmlns:a16="http://schemas.microsoft.com/office/drawing/2014/main" id="{6B7EC90F-6410-884D-B3AE-194A692C43E0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27568" y="4137289"/>
            <a:ext cx="6350" cy="946832"/>
          </a:xfrm>
          <a:prstGeom prst="curvedConnector3">
            <a:avLst>
              <a:gd name="adj1" fmla="val 3700000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구부러짐 36">
            <a:extLst>
              <a:ext uri="{FF2B5EF4-FFF2-40B4-BE49-F238E27FC236}">
                <a16:creationId xmlns:a16="http://schemas.microsoft.com/office/drawing/2014/main" id="{0D822D19-47C5-B94C-800D-9C138FBD5EC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04258" y="4170008"/>
            <a:ext cx="12700" cy="930678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구부러짐 34">
            <a:extLst>
              <a:ext uri="{FF2B5EF4-FFF2-40B4-BE49-F238E27FC236}">
                <a16:creationId xmlns:a16="http://schemas.microsoft.com/office/drawing/2014/main" id="{B3622893-62EE-2448-8B8D-31F0AC3659C9}"/>
              </a:ext>
            </a:extLst>
          </p:cNvPr>
          <p:cNvCxnSpPr>
            <a:cxnSpLocks/>
          </p:cNvCxnSpPr>
          <p:nvPr/>
        </p:nvCxnSpPr>
        <p:spPr>
          <a:xfrm rot="16200000" flipV="1">
            <a:off x="7443785" y="4115822"/>
            <a:ext cx="6350" cy="946832"/>
          </a:xfrm>
          <a:prstGeom prst="curvedConnector3">
            <a:avLst>
              <a:gd name="adj1" fmla="val 3700000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구부러짐 36">
            <a:extLst>
              <a:ext uri="{FF2B5EF4-FFF2-40B4-BE49-F238E27FC236}">
                <a16:creationId xmlns:a16="http://schemas.microsoft.com/office/drawing/2014/main" id="{8FCED3E1-9CEB-124F-8AF0-E9BC2A91FC0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720475" y="4148541"/>
            <a:ext cx="12700" cy="930678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C731132-88C5-EB45-9FA9-4B0DCDFB713C}"/>
              </a:ext>
            </a:extLst>
          </p:cNvPr>
          <p:cNvSpPr/>
          <p:nvPr/>
        </p:nvSpPr>
        <p:spPr>
          <a:xfrm>
            <a:off x="185830" y="2263474"/>
            <a:ext cx="118203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Skip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-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Gram : 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중심에 있는 단어로 주변의 단어를 맞추는 방식</a:t>
            </a:r>
            <a:endParaRPr lang="en-US" altLang="ko-KR" sz="3200" b="1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87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731132-88C5-EB45-9FA9-4B0DCDFB713C}"/>
              </a:ext>
            </a:extLst>
          </p:cNvPr>
          <p:cNvSpPr/>
          <p:nvPr/>
        </p:nvSpPr>
        <p:spPr>
          <a:xfrm>
            <a:off x="185830" y="2263474"/>
            <a:ext cx="118203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Window Size : </a:t>
            </a:r>
            <a:r>
              <a:rPr lang="ko-KR" altLang="en-US" sz="3200" b="1" dirty="0">
                <a:latin typeface="10X10" panose="020D0604000000000000" pitchFamily="34" charset="-127"/>
                <a:ea typeface="10X10" panose="020D0604000000000000" pitchFamily="34" charset="-127"/>
              </a:rPr>
              <a:t>주변의 단어를 탐색하는 크기</a:t>
            </a:r>
            <a:endParaRPr lang="en-US" altLang="ko-KR" sz="3200" b="1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88232B-0A76-DC43-A6C1-C284E59100FE}"/>
              </a:ext>
            </a:extLst>
          </p:cNvPr>
          <p:cNvSpPr/>
          <p:nvPr/>
        </p:nvSpPr>
        <p:spPr>
          <a:xfrm>
            <a:off x="2315157" y="4391459"/>
            <a:ext cx="7561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어항 속에 </a:t>
            </a:r>
            <a:r>
              <a:rPr lang="ko-KR" altLang="en-US" sz="2400" b="1" dirty="0">
                <a:highlight>
                  <a:srgbClr val="FFFF00"/>
                </a:highlight>
                <a:latin typeface="10X10" panose="020D0604000000000000" pitchFamily="34" charset="-127"/>
                <a:ea typeface="10X10" panose="020D0604000000000000" pitchFamily="34" charset="-127"/>
              </a:rPr>
              <a:t>갇힌 고기들보다 어쩌면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 내가 좀 더 멍청할지 몰라</a:t>
            </a:r>
            <a:endParaRPr lang="en-US" altLang="ko-KR" sz="2400" b="1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cxnSp>
        <p:nvCxnSpPr>
          <p:cNvPr id="14" name="연결선: 구부러짐 34">
            <a:extLst>
              <a:ext uri="{FF2B5EF4-FFF2-40B4-BE49-F238E27FC236}">
                <a16:creationId xmlns:a16="http://schemas.microsoft.com/office/drawing/2014/main" id="{5BC640AD-1B9C-3549-B122-BB1A38375547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71948" y="3927568"/>
            <a:ext cx="6350" cy="946832"/>
          </a:xfrm>
          <a:prstGeom prst="curvedConnector3">
            <a:avLst>
              <a:gd name="adj1" fmla="val 3700000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36">
            <a:extLst>
              <a:ext uri="{FF2B5EF4-FFF2-40B4-BE49-F238E27FC236}">
                <a16:creationId xmlns:a16="http://schemas.microsoft.com/office/drawing/2014/main" id="{91C589C8-61C8-5B45-8EE0-FDEAE79D2F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36909" y="3919770"/>
            <a:ext cx="12700" cy="930678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3045E3A-AF1E-1A42-A07D-38486F620495}"/>
              </a:ext>
            </a:extLst>
          </p:cNvPr>
          <p:cNvSpPr/>
          <p:nvPr/>
        </p:nvSpPr>
        <p:spPr>
          <a:xfrm>
            <a:off x="4340470" y="3843093"/>
            <a:ext cx="12733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10X10" panose="020D0604000000000000" pitchFamily="34" charset="-127"/>
                <a:ea typeface="10X10" panose="020D0604000000000000" pitchFamily="34" charset="-127"/>
              </a:rPr>
              <a:t>Window Size :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E861A4-1D03-B841-A005-FD2F203B6306}"/>
              </a:ext>
            </a:extLst>
          </p:cNvPr>
          <p:cNvSpPr/>
          <p:nvPr/>
        </p:nvSpPr>
        <p:spPr>
          <a:xfrm>
            <a:off x="4326182" y="4400983"/>
            <a:ext cx="1374530" cy="45214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3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C1DBF4-D729-0F4E-87A1-8D1947D9A31D}"/>
              </a:ext>
            </a:extLst>
          </p:cNvPr>
          <p:cNvSpPr/>
          <p:nvPr/>
        </p:nvSpPr>
        <p:spPr>
          <a:xfrm>
            <a:off x="1279209" y="2644170"/>
            <a:ext cx="36356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어항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 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속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 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에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endParaRPr lang="en-US" altLang="ko-KR" sz="2400" b="1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algn="ctr"/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갇힌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고기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 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들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 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보다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 </a:t>
            </a:r>
          </a:p>
          <a:p>
            <a:pPr algn="ctr"/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어쩌면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내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 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가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 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좀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더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 </a:t>
            </a:r>
          </a:p>
          <a:p>
            <a:pPr algn="ctr"/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4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멍청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 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할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 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지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몰라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E23969-2D89-9C4D-BA36-0A9DCCB54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08453"/>
              </p:ext>
            </p:extLst>
          </p:nvPr>
        </p:nvGraphicFramePr>
        <p:xfrm>
          <a:off x="6857999" y="2159351"/>
          <a:ext cx="4586288" cy="3606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3144">
                  <a:extLst>
                    <a:ext uri="{9D8B030D-6E8A-4147-A177-3AD203B41FA5}">
                      <a16:colId xmlns:a16="http://schemas.microsoft.com/office/drawing/2014/main" val="157235667"/>
                    </a:ext>
                  </a:extLst>
                </a:gridCol>
                <a:gridCol w="2293144">
                  <a:extLst>
                    <a:ext uri="{9D8B030D-6E8A-4147-A177-3AD203B41FA5}">
                      <a16:colId xmlns:a16="http://schemas.microsoft.com/office/drawing/2014/main" val="19875348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Neighbor</a:t>
                      </a:r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 </a:t>
                      </a:r>
                      <a:endParaRPr lang="en-US" altLang="ko-KR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  <a:p>
                      <a:pPr algn="ctr"/>
                      <a:r>
                        <a:rPr lang="en-US" altLang="ko-KR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(Window Size = 2)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257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어항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속</a:t>
                      </a:r>
                      <a:endParaRPr lang="en-US" altLang="ko-KR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37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속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어항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972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속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에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417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에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속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81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에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갇힌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035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고기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갇힌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7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고기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들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801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들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…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29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29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C1DBF4-D729-0F4E-87A1-8D1947D9A31D}"/>
              </a:ext>
            </a:extLst>
          </p:cNvPr>
          <p:cNvSpPr/>
          <p:nvPr/>
        </p:nvSpPr>
        <p:spPr>
          <a:xfrm>
            <a:off x="1279209" y="2644170"/>
            <a:ext cx="36356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어항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 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속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 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에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endParaRPr lang="en-US" altLang="ko-KR" sz="2400" b="1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algn="ctr"/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갇힌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고기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 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들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 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보다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 </a:t>
            </a:r>
          </a:p>
          <a:p>
            <a:pPr algn="ctr"/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어쩌면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내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 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가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 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좀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더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 </a:t>
            </a:r>
          </a:p>
          <a:p>
            <a:pPr algn="ctr"/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4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멍청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 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할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 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지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’,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‘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몰라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’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E23969-2D89-9C4D-BA36-0A9DCCB54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081172"/>
              </p:ext>
            </p:extLst>
          </p:nvPr>
        </p:nvGraphicFramePr>
        <p:xfrm>
          <a:off x="6857999" y="2159351"/>
          <a:ext cx="4586288" cy="3606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3144">
                  <a:extLst>
                    <a:ext uri="{9D8B030D-6E8A-4147-A177-3AD203B41FA5}">
                      <a16:colId xmlns:a16="http://schemas.microsoft.com/office/drawing/2014/main" val="157235667"/>
                    </a:ext>
                  </a:extLst>
                </a:gridCol>
                <a:gridCol w="2293144">
                  <a:extLst>
                    <a:ext uri="{9D8B030D-6E8A-4147-A177-3AD203B41FA5}">
                      <a16:colId xmlns:a16="http://schemas.microsoft.com/office/drawing/2014/main" val="19875348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Neighbor</a:t>
                      </a:r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 </a:t>
                      </a:r>
                      <a:endParaRPr lang="en-US" altLang="ko-KR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  <a:p>
                      <a:pPr algn="ctr"/>
                      <a:r>
                        <a:rPr lang="en-US" altLang="ko-KR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(Window Size = 2)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257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어항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속</a:t>
                      </a:r>
                      <a:endParaRPr lang="en-US" altLang="ko-KR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37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속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어항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972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속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에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417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에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속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81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에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갇힌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035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고기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갇힌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07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고기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들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801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들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10X10" panose="020D0604000000000000" pitchFamily="34" charset="-127"/>
                          <a:ea typeface="10X10" panose="020D0604000000000000" pitchFamily="34" charset="-127"/>
                        </a:rPr>
                        <a:t>…</a:t>
                      </a:r>
                      <a:endParaRPr lang="en-US" dirty="0">
                        <a:latin typeface="10X10" panose="020D0604000000000000" pitchFamily="34" charset="-127"/>
                        <a:ea typeface="10X10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2993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5A5BD28-8428-7245-9998-9C597A43D534}"/>
              </a:ext>
            </a:extLst>
          </p:cNvPr>
          <p:cNvSpPr/>
          <p:nvPr/>
        </p:nvSpPr>
        <p:spPr>
          <a:xfrm>
            <a:off x="6743695" y="2000250"/>
            <a:ext cx="2314576" cy="40576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DE61A7-7630-CC45-89D2-B802DB5D7D02}"/>
              </a:ext>
            </a:extLst>
          </p:cNvPr>
          <p:cNvSpPr/>
          <p:nvPr/>
        </p:nvSpPr>
        <p:spPr>
          <a:xfrm>
            <a:off x="9282111" y="2014538"/>
            <a:ext cx="2314576" cy="40576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441D53-1056-E74B-90EE-82994DE5CE17}"/>
              </a:ext>
            </a:extLst>
          </p:cNvPr>
          <p:cNvSpPr/>
          <p:nvPr/>
        </p:nvSpPr>
        <p:spPr>
          <a:xfrm>
            <a:off x="9282111" y="1538585"/>
            <a:ext cx="1143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Target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84762A-767C-A148-8649-3CB6CF8B588C}"/>
              </a:ext>
            </a:extLst>
          </p:cNvPr>
          <p:cNvSpPr/>
          <p:nvPr/>
        </p:nvSpPr>
        <p:spPr>
          <a:xfrm>
            <a:off x="7840975" y="1538584"/>
            <a:ext cx="1143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74782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8F89833-BA58-3346-9FB8-6777EE92F727}"/>
              </a:ext>
            </a:extLst>
          </p:cNvPr>
          <p:cNvSpPr/>
          <p:nvPr/>
        </p:nvSpPr>
        <p:spPr>
          <a:xfrm>
            <a:off x="2305055" y="157320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F533C7-871C-0745-8D87-8EEB7A5E2ADA}"/>
              </a:ext>
            </a:extLst>
          </p:cNvPr>
          <p:cNvSpPr/>
          <p:nvPr/>
        </p:nvSpPr>
        <p:spPr>
          <a:xfrm>
            <a:off x="2305055" y="554592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162105-EEA7-D94E-9FA8-3260219069FD}"/>
              </a:ext>
            </a:extLst>
          </p:cNvPr>
          <p:cNvSpPr/>
          <p:nvPr/>
        </p:nvSpPr>
        <p:spPr>
          <a:xfrm>
            <a:off x="2305055" y="455274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0CE59C-62B4-7343-83BB-D393DC05579E}"/>
              </a:ext>
            </a:extLst>
          </p:cNvPr>
          <p:cNvSpPr/>
          <p:nvPr/>
        </p:nvSpPr>
        <p:spPr>
          <a:xfrm>
            <a:off x="2305055" y="355956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B8BD92-3804-5D40-9DC3-8B4ED86CF3D7}"/>
              </a:ext>
            </a:extLst>
          </p:cNvPr>
          <p:cNvSpPr/>
          <p:nvPr/>
        </p:nvSpPr>
        <p:spPr>
          <a:xfrm>
            <a:off x="2305055" y="256638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282A3D4-5874-A340-A320-F1242057189F}"/>
              </a:ext>
            </a:extLst>
          </p:cNvPr>
          <p:cNvSpPr/>
          <p:nvPr/>
        </p:nvSpPr>
        <p:spPr>
          <a:xfrm>
            <a:off x="8272468" y="157320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05C350-8E61-2D48-A825-75438CAEBCD3}"/>
              </a:ext>
            </a:extLst>
          </p:cNvPr>
          <p:cNvSpPr/>
          <p:nvPr/>
        </p:nvSpPr>
        <p:spPr>
          <a:xfrm>
            <a:off x="8272468" y="554592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ACF6A1C-2660-9140-9909-F7C32B34A4AF}"/>
              </a:ext>
            </a:extLst>
          </p:cNvPr>
          <p:cNvSpPr/>
          <p:nvPr/>
        </p:nvSpPr>
        <p:spPr>
          <a:xfrm>
            <a:off x="8272468" y="455274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F88F87-AC7A-E743-A61D-71CDA2BBF0E0}"/>
              </a:ext>
            </a:extLst>
          </p:cNvPr>
          <p:cNvSpPr/>
          <p:nvPr/>
        </p:nvSpPr>
        <p:spPr>
          <a:xfrm>
            <a:off x="8272468" y="355956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4F0025-1AFE-2F4F-B42F-D806AEB8897B}"/>
              </a:ext>
            </a:extLst>
          </p:cNvPr>
          <p:cNvSpPr/>
          <p:nvPr/>
        </p:nvSpPr>
        <p:spPr>
          <a:xfrm>
            <a:off x="8272468" y="256638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FC08528-ED66-E44E-8188-2ACB1763D505}"/>
              </a:ext>
            </a:extLst>
          </p:cNvPr>
          <p:cNvSpPr/>
          <p:nvPr/>
        </p:nvSpPr>
        <p:spPr>
          <a:xfrm>
            <a:off x="5288761" y="210918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4A33601-61F7-934D-819D-0180C3FC39E8}"/>
              </a:ext>
            </a:extLst>
          </p:cNvPr>
          <p:cNvSpPr/>
          <p:nvPr/>
        </p:nvSpPr>
        <p:spPr>
          <a:xfrm>
            <a:off x="5288761" y="3505551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23E65E-589B-B547-81A7-855453DBBBBF}"/>
              </a:ext>
            </a:extLst>
          </p:cNvPr>
          <p:cNvSpPr/>
          <p:nvPr/>
        </p:nvSpPr>
        <p:spPr>
          <a:xfrm>
            <a:off x="5288761" y="4901914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7ED161-DBA8-594A-BC01-DFC3E58C516A}"/>
              </a:ext>
            </a:extLst>
          </p:cNvPr>
          <p:cNvCxnSpPr>
            <a:stCxn id="2" idx="6"/>
            <a:endCxn id="18" idx="2"/>
          </p:cNvCxnSpPr>
          <p:nvPr/>
        </p:nvCxnSpPr>
        <p:spPr>
          <a:xfrm>
            <a:off x="3219455" y="2030408"/>
            <a:ext cx="2069306" cy="535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E17D1F-E61A-C345-9129-B95A710D7AD7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3219455" y="3023588"/>
            <a:ext cx="2069306" cy="939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4E95A1-C13F-354D-97E0-EB52DF49609B}"/>
              </a:ext>
            </a:extLst>
          </p:cNvPr>
          <p:cNvCxnSpPr>
            <a:cxnSpLocks/>
            <a:stCxn id="2" idx="6"/>
            <a:endCxn id="20" idx="2"/>
          </p:cNvCxnSpPr>
          <p:nvPr/>
        </p:nvCxnSpPr>
        <p:spPr>
          <a:xfrm>
            <a:off x="3219455" y="2030408"/>
            <a:ext cx="2069306" cy="1932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0A94FC1-F07F-7A45-AFA4-EBC155B6C41B}"/>
              </a:ext>
            </a:extLst>
          </p:cNvPr>
          <p:cNvCxnSpPr>
            <a:cxnSpLocks/>
            <a:stCxn id="2" idx="6"/>
            <a:endCxn id="21" idx="2"/>
          </p:cNvCxnSpPr>
          <p:nvPr/>
        </p:nvCxnSpPr>
        <p:spPr>
          <a:xfrm>
            <a:off x="3219455" y="2030408"/>
            <a:ext cx="2069306" cy="33287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250FE7-094D-B645-96F7-BA2CBFE973DB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 flipV="1">
            <a:off x="3219455" y="2566388"/>
            <a:ext cx="2069306" cy="457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EEFDAE9-5F9C-EC48-B250-2911A20047E6}"/>
              </a:ext>
            </a:extLst>
          </p:cNvPr>
          <p:cNvCxnSpPr>
            <a:cxnSpLocks/>
            <a:stCxn id="11" idx="6"/>
            <a:endCxn id="21" idx="2"/>
          </p:cNvCxnSpPr>
          <p:nvPr/>
        </p:nvCxnSpPr>
        <p:spPr>
          <a:xfrm>
            <a:off x="3219455" y="3023588"/>
            <a:ext cx="2069306" cy="2335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C5C7C5E-AEC8-6B44-95DB-4F9FAAB0EE8B}"/>
              </a:ext>
            </a:extLst>
          </p:cNvPr>
          <p:cNvCxnSpPr>
            <a:cxnSpLocks/>
            <a:stCxn id="10" idx="6"/>
            <a:endCxn id="18" idx="2"/>
          </p:cNvCxnSpPr>
          <p:nvPr/>
        </p:nvCxnSpPr>
        <p:spPr>
          <a:xfrm flipV="1">
            <a:off x="3219455" y="2566388"/>
            <a:ext cx="2069306" cy="14503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741261-2A8D-FF49-977F-DB838C60C9B3}"/>
              </a:ext>
            </a:extLst>
          </p:cNvPr>
          <p:cNvCxnSpPr>
            <a:cxnSpLocks/>
            <a:stCxn id="10" idx="6"/>
            <a:endCxn id="20" idx="2"/>
          </p:cNvCxnSpPr>
          <p:nvPr/>
        </p:nvCxnSpPr>
        <p:spPr>
          <a:xfrm flipV="1">
            <a:off x="3219455" y="3962751"/>
            <a:ext cx="2069306" cy="54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96C120D-C641-7E4F-9445-6E76121BB233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219455" y="4016768"/>
            <a:ext cx="2069306" cy="13423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8AC13C3-4810-F448-8D04-1BB2D40448A3}"/>
              </a:ext>
            </a:extLst>
          </p:cNvPr>
          <p:cNvCxnSpPr>
            <a:cxnSpLocks/>
            <a:stCxn id="9" idx="6"/>
            <a:endCxn id="18" idx="2"/>
          </p:cNvCxnSpPr>
          <p:nvPr/>
        </p:nvCxnSpPr>
        <p:spPr>
          <a:xfrm flipV="1">
            <a:off x="3219455" y="2566388"/>
            <a:ext cx="2069306" cy="24435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2A480DB-89F8-A54C-BBBB-07926290E2A7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 flipV="1">
            <a:off x="3219455" y="3962751"/>
            <a:ext cx="2069306" cy="10471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665DB5F-4F33-E248-80CC-E8C700F23C17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3219455" y="5009948"/>
            <a:ext cx="2069306" cy="3491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2D1E7F1-5FCE-4E4F-A069-F634A136FB87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 flipV="1">
            <a:off x="3219455" y="2566388"/>
            <a:ext cx="2069306" cy="34367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DB972C6-A7FC-3B41-B4CB-EB6A5B578C05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 flipV="1">
            <a:off x="3219455" y="3962751"/>
            <a:ext cx="2069306" cy="2040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971AE6A-26AA-C54A-A958-A6F055544B89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 flipV="1">
            <a:off x="3219455" y="5359114"/>
            <a:ext cx="2069306" cy="644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52FE9D8-D1B4-9D4A-8839-E08CE7F56D2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6203161" y="2030408"/>
            <a:ext cx="2069307" cy="3335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6D9D384-EAA7-B44A-A058-3FC3B7EBC987}"/>
              </a:ext>
            </a:extLst>
          </p:cNvPr>
          <p:cNvCxnSpPr>
            <a:cxnSpLocks/>
            <a:stCxn id="21" idx="6"/>
            <a:endCxn id="17" idx="2"/>
          </p:cNvCxnSpPr>
          <p:nvPr/>
        </p:nvCxnSpPr>
        <p:spPr>
          <a:xfrm flipV="1">
            <a:off x="6203161" y="3023588"/>
            <a:ext cx="2069307" cy="2335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2C952AE-FD16-4C46-8547-1EA5F6BD79FA}"/>
              </a:ext>
            </a:extLst>
          </p:cNvPr>
          <p:cNvCxnSpPr>
            <a:cxnSpLocks/>
            <a:stCxn id="21" idx="6"/>
            <a:endCxn id="16" idx="2"/>
          </p:cNvCxnSpPr>
          <p:nvPr/>
        </p:nvCxnSpPr>
        <p:spPr>
          <a:xfrm flipV="1">
            <a:off x="6203161" y="4016768"/>
            <a:ext cx="2069307" cy="13423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4E9799C-A818-0046-BEAB-EF5A4B48246D}"/>
              </a:ext>
            </a:extLst>
          </p:cNvPr>
          <p:cNvCxnSpPr>
            <a:cxnSpLocks/>
            <a:stCxn id="21" idx="6"/>
            <a:endCxn id="15" idx="2"/>
          </p:cNvCxnSpPr>
          <p:nvPr/>
        </p:nvCxnSpPr>
        <p:spPr>
          <a:xfrm flipV="1">
            <a:off x="6203161" y="5009948"/>
            <a:ext cx="2069307" cy="3491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FF107-699E-2B48-9493-31BE5BA2273C}"/>
              </a:ext>
            </a:extLst>
          </p:cNvPr>
          <p:cNvCxnSpPr>
            <a:cxnSpLocks/>
            <a:stCxn id="21" idx="6"/>
            <a:endCxn id="14" idx="2"/>
          </p:cNvCxnSpPr>
          <p:nvPr/>
        </p:nvCxnSpPr>
        <p:spPr>
          <a:xfrm>
            <a:off x="6203161" y="5359114"/>
            <a:ext cx="2069307" cy="644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B4D1291-059E-F04C-9CF3-C018AFA60F4E}"/>
              </a:ext>
            </a:extLst>
          </p:cNvPr>
          <p:cNvCxnSpPr>
            <a:cxnSpLocks/>
            <a:stCxn id="18" idx="6"/>
            <a:endCxn id="12" idx="2"/>
          </p:cNvCxnSpPr>
          <p:nvPr/>
        </p:nvCxnSpPr>
        <p:spPr>
          <a:xfrm flipV="1">
            <a:off x="6203161" y="2030408"/>
            <a:ext cx="2069307" cy="535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E043811-C8E6-544C-AEB7-61A0CC3E0E45}"/>
              </a:ext>
            </a:extLst>
          </p:cNvPr>
          <p:cNvCxnSpPr>
            <a:cxnSpLocks/>
            <a:stCxn id="20" idx="6"/>
            <a:endCxn id="12" idx="2"/>
          </p:cNvCxnSpPr>
          <p:nvPr/>
        </p:nvCxnSpPr>
        <p:spPr>
          <a:xfrm flipV="1">
            <a:off x="6203161" y="2030408"/>
            <a:ext cx="2069307" cy="1932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96A6B3B-9D43-3247-82B3-0B5A62DDFE3D}"/>
              </a:ext>
            </a:extLst>
          </p:cNvPr>
          <p:cNvCxnSpPr>
            <a:cxnSpLocks/>
            <a:stCxn id="18" idx="6"/>
            <a:endCxn id="17" idx="2"/>
          </p:cNvCxnSpPr>
          <p:nvPr/>
        </p:nvCxnSpPr>
        <p:spPr>
          <a:xfrm>
            <a:off x="6203161" y="2566388"/>
            <a:ext cx="2069307" cy="457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82D1EDB-7E71-8249-B1BE-5389E392135D}"/>
              </a:ext>
            </a:extLst>
          </p:cNvPr>
          <p:cNvCxnSpPr>
            <a:cxnSpLocks/>
            <a:stCxn id="18" idx="6"/>
            <a:endCxn id="16" idx="2"/>
          </p:cNvCxnSpPr>
          <p:nvPr/>
        </p:nvCxnSpPr>
        <p:spPr>
          <a:xfrm>
            <a:off x="6203161" y="2566388"/>
            <a:ext cx="2069307" cy="14503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05411C9-5B80-234F-90A7-FA71EBCCEBD1}"/>
              </a:ext>
            </a:extLst>
          </p:cNvPr>
          <p:cNvCxnSpPr>
            <a:cxnSpLocks/>
            <a:stCxn id="18" idx="6"/>
            <a:endCxn id="15" idx="2"/>
          </p:cNvCxnSpPr>
          <p:nvPr/>
        </p:nvCxnSpPr>
        <p:spPr>
          <a:xfrm>
            <a:off x="6203161" y="2566388"/>
            <a:ext cx="2069307" cy="24435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52B699F-D9D5-FB4F-9E42-01173533D09B}"/>
              </a:ext>
            </a:extLst>
          </p:cNvPr>
          <p:cNvCxnSpPr>
            <a:cxnSpLocks/>
            <a:stCxn id="18" idx="6"/>
            <a:endCxn id="14" idx="2"/>
          </p:cNvCxnSpPr>
          <p:nvPr/>
        </p:nvCxnSpPr>
        <p:spPr>
          <a:xfrm>
            <a:off x="6203161" y="2566388"/>
            <a:ext cx="2069307" cy="34367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945E365-7F9B-9949-8890-8D90CCEFA09E}"/>
              </a:ext>
            </a:extLst>
          </p:cNvPr>
          <p:cNvCxnSpPr>
            <a:cxnSpLocks/>
            <a:stCxn id="20" idx="6"/>
            <a:endCxn id="17" idx="2"/>
          </p:cNvCxnSpPr>
          <p:nvPr/>
        </p:nvCxnSpPr>
        <p:spPr>
          <a:xfrm flipV="1">
            <a:off x="6203161" y="3023588"/>
            <a:ext cx="2069307" cy="939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15D66BD-91F0-B04D-919A-F16A1953C277}"/>
              </a:ext>
            </a:extLst>
          </p:cNvPr>
          <p:cNvCxnSpPr>
            <a:cxnSpLocks/>
            <a:stCxn id="20" idx="6"/>
            <a:endCxn id="16" idx="2"/>
          </p:cNvCxnSpPr>
          <p:nvPr/>
        </p:nvCxnSpPr>
        <p:spPr>
          <a:xfrm>
            <a:off x="6203161" y="3962751"/>
            <a:ext cx="2069307" cy="54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00F87C9-948E-4B46-834F-24B36E8C6C03}"/>
              </a:ext>
            </a:extLst>
          </p:cNvPr>
          <p:cNvCxnSpPr>
            <a:cxnSpLocks/>
            <a:stCxn id="20" idx="6"/>
            <a:endCxn id="15" idx="2"/>
          </p:cNvCxnSpPr>
          <p:nvPr/>
        </p:nvCxnSpPr>
        <p:spPr>
          <a:xfrm>
            <a:off x="6203161" y="3962751"/>
            <a:ext cx="2069307" cy="10471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4B0008A-18A5-7942-8554-E1DEEA67ECE7}"/>
              </a:ext>
            </a:extLst>
          </p:cNvPr>
          <p:cNvCxnSpPr>
            <a:cxnSpLocks/>
            <a:stCxn id="20" idx="6"/>
            <a:endCxn id="14" idx="2"/>
          </p:cNvCxnSpPr>
          <p:nvPr/>
        </p:nvCxnSpPr>
        <p:spPr>
          <a:xfrm>
            <a:off x="6203161" y="3962751"/>
            <a:ext cx="2069307" cy="2040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B01FC89D-2F6B-9E45-A7A5-54D687270DAF}"/>
              </a:ext>
            </a:extLst>
          </p:cNvPr>
          <p:cNvSpPr/>
          <p:nvPr/>
        </p:nvSpPr>
        <p:spPr>
          <a:xfrm>
            <a:off x="10053649" y="157320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5837F47-8833-224B-8FC7-A7CA48377A30}"/>
              </a:ext>
            </a:extLst>
          </p:cNvPr>
          <p:cNvSpPr/>
          <p:nvPr/>
        </p:nvSpPr>
        <p:spPr>
          <a:xfrm>
            <a:off x="10053649" y="554592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58D23E7-A930-9D40-BF69-B449F32AD06F}"/>
              </a:ext>
            </a:extLst>
          </p:cNvPr>
          <p:cNvSpPr/>
          <p:nvPr/>
        </p:nvSpPr>
        <p:spPr>
          <a:xfrm>
            <a:off x="10053649" y="455274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9702B3C-AAA9-9E44-B226-2D019F10E563}"/>
              </a:ext>
            </a:extLst>
          </p:cNvPr>
          <p:cNvSpPr/>
          <p:nvPr/>
        </p:nvSpPr>
        <p:spPr>
          <a:xfrm>
            <a:off x="10053649" y="355956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E5C3A25-8506-CF4E-B184-0A604D4E35FF}"/>
              </a:ext>
            </a:extLst>
          </p:cNvPr>
          <p:cNvSpPr/>
          <p:nvPr/>
        </p:nvSpPr>
        <p:spPr>
          <a:xfrm>
            <a:off x="10053649" y="256638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2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8F89833-BA58-3346-9FB8-6777EE92F727}"/>
              </a:ext>
            </a:extLst>
          </p:cNvPr>
          <p:cNvSpPr/>
          <p:nvPr/>
        </p:nvSpPr>
        <p:spPr>
          <a:xfrm>
            <a:off x="2305055" y="157320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F533C7-871C-0745-8D87-8EEB7A5E2ADA}"/>
              </a:ext>
            </a:extLst>
          </p:cNvPr>
          <p:cNvSpPr/>
          <p:nvPr/>
        </p:nvSpPr>
        <p:spPr>
          <a:xfrm>
            <a:off x="2305055" y="554592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162105-EEA7-D94E-9FA8-3260219069FD}"/>
              </a:ext>
            </a:extLst>
          </p:cNvPr>
          <p:cNvSpPr/>
          <p:nvPr/>
        </p:nvSpPr>
        <p:spPr>
          <a:xfrm>
            <a:off x="2305055" y="455274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0CE59C-62B4-7343-83BB-D393DC05579E}"/>
              </a:ext>
            </a:extLst>
          </p:cNvPr>
          <p:cNvSpPr/>
          <p:nvPr/>
        </p:nvSpPr>
        <p:spPr>
          <a:xfrm>
            <a:off x="2305055" y="355956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B8BD92-3804-5D40-9DC3-8B4ED86CF3D7}"/>
              </a:ext>
            </a:extLst>
          </p:cNvPr>
          <p:cNvSpPr/>
          <p:nvPr/>
        </p:nvSpPr>
        <p:spPr>
          <a:xfrm>
            <a:off x="2305055" y="256638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282A3D4-5874-A340-A320-F1242057189F}"/>
              </a:ext>
            </a:extLst>
          </p:cNvPr>
          <p:cNvSpPr/>
          <p:nvPr/>
        </p:nvSpPr>
        <p:spPr>
          <a:xfrm>
            <a:off x="8272468" y="157320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0.2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05C350-8E61-2D48-A825-75438CAEBCD3}"/>
              </a:ext>
            </a:extLst>
          </p:cNvPr>
          <p:cNvSpPr/>
          <p:nvPr/>
        </p:nvSpPr>
        <p:spPr>
          <a:xfrm>
            <a:off x="8272468" y="554592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0.04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ACF6A1C-2660-9140-9909-F7C32B34A4AF}"/>
              </a:ext>
            </a:extLst>
          </p:cNvPr>
          <p:cNvSpPr/>
          <p:nvPr/>
        </p:nvSpPr>
        <p:spPr>
          <a:xfrm>
            <a:off x="8272468" y="455274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0.01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F88F87-AC7A-E743-A61D-71CDA2BBF0E0}"/>
              </a:ext>
            </a:extLst>
          </p:cNvPr>
          <p:cNvSpPr/>
          <p:nvPr/>
        </p:nvSpPr>
        <p:spPr>
          <a:xfrm>
            <a:off x="8272468" y="355956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0.05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4F0025-1AFE-2F4F-B42F-D806AEB8897B}"/>
              </a:ext>
            </a:extLst>
          </p:cNvPr>
          <p:cNvSpPr/>
          <p:nvPr/>
        </p:nvSpPr>
        <p:spPr>
          <a:xfrm>
            <a:off x="8272468" y="256638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0.7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FC08528-ED66-E44E-8188-2ACB1763D505}"/>
              </a:ext>
            </a:extLst>
          </p:cNvPr>
          <p:cNvSpPr/>
          <p:nvPr/>
        </p:nvSpPr>
        <p:spPr>
          <a:xfrm>
            <a:off x="5288761" y="210918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4A33601-61F7-934D-819D-0180C3FC39E8}"/>
              </a:ext>
            </a:extLst>
          </p:cNvPr>
          <p:cNvSpPr/>
          <p:nvPr/>
        </p:nvSpPr>
        <p:spPr>
          <a:xfrm>
            <a:off x="5288761" y="3505551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23E65E-589B-B547-81A7-855453DBBBBF}"/>
              </a:ext>
            </a:extLst>
          </p:cNvPr>
          <p:cNvSpPr/>
          <p:nvPr/>
        </p:nvSpPr>
        <p:spPr>
          <a:xfrm>
            <a:off x="5288761" y="4901914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7ED161-DBA8-594A-BC01-DFC3E58C516A}"/>
              </a:ext>
            </a:extLst>
          </p:cNvPr>
          <p:cNvCxnSpPr>
            <a:stCxn id="2" idx="6"/>
            <a:endCxn id="18" idx="2"/>
          </p:cNvCxnSpPr>
          <p:nvPr/>
        </p:nvCxnSpPr>
        <p:spPr>
          <a:xfrm>
            <a:off x="3219455" y="2030408"/>
            <a:ext cx="2069306" cy="535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E17D1F-E61A-C345-9129-B95A710D7AD7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3219455" y="3023588"/>
            <a:ext cx="2069306" cy="939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4E95A1-C13F-354D-97E0-EB52DF49609B}"/>
              </a:ext>
            </a:extLst>
          </p:cNvPr>
          <p:cNvCxnSpPr>
            <a:cxnSpLocks/>
            <a:stCxn id="2" idx="6"/>
            <a:endCxn id="20" idx="2"/>
          </p:cNvCxnSpPr>
          <p:nvPr/>
        </p:nvCxnSpPr>
        <p:spPr>
          <a:xfrm>
            <a:off x="3219455" y="2030408"/>
            <a:ext cx="2069306" cy="1932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0A94FC1-F07F-7A45-AFA4-EBC155B6C41B}"/>
              </a:ext>
            </a:extLst>
          </p:cNvPr>
          <p:cNvCxnSpPr>
            <a:cxnSpLocks/>
            <a:stCxn id="2" idx="6"/>
            <a:endCxn id="21" idx="2"/>
          </p:cNvCxnSpPr>
          <p:nvPr/>
        </p:nvCxnSpPr>
        <p:spPr>
          <a:xfrm>
            <a:off x="3219455" y="2030408"/>
            <a:ext cx="2069306" cy="33287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250FE7-094D-B645-96F7-BA2CBFE973DB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 flipV="1">
            <a:off x="3219455" y="2566388"/>
            <a:ext cx="2069306" cy="457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EEFDAE9-5F9C-EC48-B250-2911A20047E6}"/>
              </a:ext>
            </a:extLst>
          </p:cNvPr>
          <p:cNvCxnSpPr>
            <a:cxnSpLocks/>
            <a:stCxn id="11" idx="6"/>
            <a:endCxn id="21" idx="2"/>
          </p:cNvCxnSpPr>
          <p:nvPr/>
        </p:nvCxnSpPr>
        <p:spPr>
          <a:xfrm>
            <a:off x="3219455" y="3023588"/>
            <a:ext cx="2069306" cy="2335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C5C7C5E-AEC8-6B44-95DB-4F9FAAB0EE8B}"/>
              </a:ext>
            </a:extLst>
          </p:cNvPr>
          <p:cNvCxnSpPr>
            <a:cxnSpLocks/>
            <a:stCxn id="10" idx="6"/>
            <a:endCxn id="18" idx="2"/>
          </p:cNvCxnSpPr>
          <p:nvPr/>
        </p:nvCxnSpPr>
        <p:spPr>
          <a:xfrm flipV="1">
            <a:off x="3219455" y="2566388"/>
            <a:ext cx="2069306" cy="14503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741261-2A8D-FF49-977F-DB838C60C9B3}"/>
              </a:ext>
            </a:extLst>
          </p:cNvPr>
          <p:cNvCxnSpPr>
            <a:cxnSpLocks/>
            <a:stCxn id="10" idx="6"/>
            <a:endCxn id="20" idx="2"/>
          </p:cNvCxnSpPr>
          <p:nvPr/>
        </p:nvCxnSpPr>
        <p:spPr>
          <a:xfrm flipV="1">
            <a:off x="3219455" y="3962751"/>
            <a:ext cx="2069306" cy="54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96C120D-C641-7E4F-9445-6E76121BB233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219455" y="4016768"/>
            <a:ext cx="2069306" cy="13423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8AC13C3-4810-F448-8D04-1BB2D40448A3}"/>
              </a:ext>
            </a:extLst>
          </p:cNvPr>
          <p:cNvCxnSpPr>
            <a:cxnSpLocks/>
            <a:stCxn id="9" idx="6"/>
            <a:endCxn id="18" idx="2"/>
          </p:cNvCxnSpPr>
          <p:nvPr/>
        </p:nvCxnSpPr>
        <p:spPr>
          <a:xfrm flipV="1">
            <a:off x="3219455" y="2566388"/>
            <a:ext cx="2069306" cy="24435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2A480DB-89F8-A54C-BBBB-07926290E2A7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 flipV="1">
            <a:off x="3219455" y="3962751"/>
            <a:ext cx="2069306" cy="10471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665DB5F-4F33-E248-80CC-E8C700F23C17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3219455" y="5009948"/>
            <a:ext cx="2069306" cy="3491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2D1E7F1-5FCE-4E4F-A069-F634A136FB87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 flipV="1">
            <a:off x="3219455" y="2566388"/>
            <a:ext cx="2069306" cy="34367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DB972C6-A7FC-3B41-B4CB-EB6A5B578C05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 flipV="1">
            <a:off x="3219455" y="3962751"/>
            <a:ext cx="2069306" cy="2040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971AE6A-26AA-C54A-A958-A6F055544B89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 flipV="1">
            <a:off x="3219455" y="5359114"/>
            <a:ext cx="2069306" cy="644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52FE9D8-D1B4-9D4A-8839-E08CE7F56D2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6203161" y="2030408"/>
            <a:ext cx="2069307" cy="3335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6D9D384-EAA7-B44A-A058-3FC3B7EBC987}"/>
              </a:ext>
            </a:extLst>
          </p:cNvPr>
          <p:cNvCxnSpPr>
            <a:cxnSpLocks/>
            <a:stCxn id="21" idx="6"/>
            <a:endCxn id="17" idx="2"/>
          </p:cNvCxnSpPr>
          <p:nvPr/>
        </p:nvCxnSpPr>
        <p:spPr>
          <a:xfrm flipV="1">
            <a:off x="6203161" y="3023588"/>
            <a:ext cx="2069307" cy="2335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2C952AE-FD16-4C46-8547-1EA5F6BD79FA}"/>
              </a:ext>
            </a:extLst>
          </p:cNvPr>
          <p:cNvCxnSpPr>
            <a:cxnSpLocks/>
            <a:stCxn id="21" idx="6"/>
            <a:endCxn id="16" idx="2"/>
          </p:cNvCxnSpPr>
          <p:nvPr/>
        </p:nvCxnSpPr>
        <p:spPr>
          <a:xfrm flipV="1">
            <a:off x="6203161" y="4016768"/>
            <a:ext cx="2069307" cy="13423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4E9799C-A818-0046-BEAB-EF5A4B48246D}"/>
              </a:ext>
            </a:extLst>
          </p:cNvPr>
          <p:cNvCxnSpPr>
            <a:cxnSpLocks/>
            <a:stCxn id="21" idx="6"/>
            <a:endCxn id="15" idx="2"/>
          </p:cNvCxnSpPr>
          <p:nvPr/>
        </p:nvCxnSpPr>
        <p:spPr>
          <a:xfrm flipV="1">
            <a:off x="6203161" y="5009948"/>
            <a:ext cx="2069307" cy="3491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FF107-699E-2B48-9493-31BE5BA2273C}"/>
              </a:ext>
            </a:extLst>
          </p:cNvPr>
          <p:cNvCxnSpPr>
            <a:cxnSpLocks/>
            <a:stCxn id="21" idx="6"/>
            <a:endCxn id="14" idx="2"/>
          </p:cNvCxnSpPr>
          <p:nvPr/>
        </p:nvCxnSpPr>
        <p:spPr>
          <a:xfrm>
            <a:off x="6203161" y="5359114"/>
            <a:ext cx="2069307" cy="644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B4D1291-059E-F04C-9CF3-C018AFA60F4E}"/>
              </a:ext>
            </a:extLst>
          </p:cNvPr>
          <p:cNvCxnSpPr>
            <a:cxnSpLocks/>
            <a:stCxn id="18" idx="6"/>
            <a:endCxn id="12" idx="2"/>
          </p:cNvCxnSpPr>
          <p:nvPr/>
        </p:nvCxnSpPr>
        <p:spPr>
          <a:xfrm flipV="1">
            <a:off x="6203161" y="2030408"/>
            <a:ext cx="2069307" cy="535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E043811-C8E6-544C-AEB7-61A0CC3E0E45}"/>
              </a:ext>
            </a:extLst>
          </p:cNvPr>
          <p:cNvCxnSpPr>
            <a:cxnSpLocks/>
            <a:stCxn id="20" idx="6"/>
            <a:endCxn id="12" idx="2"/>
          </p:cNvCxnSpPr>
          <p:nvPr/>
        </p:nvCxnSpPr>
        <p:spPr>
          <a:xfrm flipV="1">
            <a:off x="6203161" y="2030408"/>
            <a:ext cx="2069307" cy="1932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96A6B3B-9D43-3247-82B3-0B5A62DDFE3D}"/>
              </a:ext>
            </a:extLst>
          </p:cNvPr>
          <p:cNvCxnSpPr>
            <a:cxnSpLocks/>
            <a:stCxn id="18" idx="6"/>
            <a:endCxn id="17" idx="2"/>
          </p:cNvCxnSpPr>
          <p:nvPr/>
        </p:nvCxnSpPr>
        <p:spPr>
          <a:xfrm>
            <a:off x="6203161" y="2566388"/>
            <a:ext cx="2069307" cy="457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82D1EDB-7E71-8249-B1BE-5389E392135D}"/>
              </a:ext>
            </a:extLst>
          </p:cNvPr>
          <p:cNvCxnSpPr>
            <a:cxnSpLocks/>
            <a:stCxn id="18" idx="6"/>
            <a:endCxn id="16" idx="2"/>
          </p:cNvCxnSpPr>
          <p:nvPr/>
        </p:nvCxnSpPr>
        <p:spPr>
          <a:xfrm>
            <a:off x="6203161" y="2566388"/>
            <a:ext cx="2069307" cy="14503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05411C9-5B80-234F-90A7-FA71EBCCEBD1}"/>
              </a:ext>
            </a:extLst>
          </p:cNvPr>
          <p:cNvCxnSpPr>
            <a:cxnSpLocks/>
            <a:stCxn id="18" idx="6"/>
            <a:endCxn id="15" idx="2"/>
          </p:cNvCxnSpPr>
          <p:nvPr/>
        </p:nvCxnSpPr>
        <p:spPr>
          <a:xfrm>
            <a:off x="6203161" y="2566388"/>
            <a:ext cx="2069307" cy="24435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52B699F-D9D5-FB4F-9E42-01173533D09B}"/>
              </a:ext>
            </a:extLst>
          </p:cNvPr>
          <p:cNvCxnSpPr>
            <a:cxnSpLocks/>
            <a:stCxn id="18" idx="6"/>
            <a:endCxn id="14" idx="2"/>
          </p:cNvCxnSpPr>
          <p:nvPr/>
        </p:nvCxnSpPr>
        <p:spPr>
          <a:xfrm>
            <a:off x="6203161" y="2566388"/>
            <a:ext cx="2069307" cy="34367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945E365-7F9B-9949-8890-8D90CCEFA09E}"/>
              </a:ext>
            </a:extLst>
          </p:cNvPr>
          <p:cNvCxnSpPr>
            <a:cxnSpLocks/>
            <a:stCxn id="20" idx="6"/>
            <a:endCxn id="17" idx="2"/>
          </p:cNvCxnSpPr>
          <p:nvPr/>
        </p:nvCxnSpPr>
        <p:spPr>
          <a:xfrm flipV="1">
            <a:off x="6203161" y="3023588"/>
            <a:ext cx="2069307" cy="939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15D66BD-91F0-B04D-919A-F16A1953C277}"/>
              </a:ext>
            </a:extLst>
          </p:cNvPr>
          <p:cNvCxnSpPr>
            <a:cxnSpLocks/>
            <a:stCxn id="20" idx="6"/>
            <a:endCxn id="16" idx="2"/>
          </p:cNvCxnSpPr>
          <p:nvPr/>
        </p:nvCxnSpPr>
        <p:spPr>
          <a:xfrm>
            <a:off x="6203161" y="3962751"/>
            <a:ext cx="2069307" cy="54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00F87C9-948E-4B46-834F-24B36E8C6C03}"/>
              </a:ext>
            </a:extLst>
          </p:cNvPr>
          <p:cNvCxnSpPr>
            <a:cxnSpLocks/>
            <a:stCxn id="20" idx="6"/>
            <a:endCxn id="15" idx="2"/>
          </p:cNvCxnSpPr>
          <p:nvPr/>
        </p:nvCxnSpPr>
        <p:spPr>
          <a:xfrm>
            <a:off x="6203161" y="3962751"/>
            <a:ext cx="2069307" cy="10471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4B0008A-18A5-7942-8554-E1DEEA67ECE7}"/>
              </a:ext>
            </a:extLst>
          </p:cNvPr>
          <p:cNvCxnSpPr>
            <a:cxnSpLocks/>
            <a:stCxn id="20" idx="6"/>
            <a:endCxn id="14" idx="2"/>
          </p:cNvCxnSpPr>
          <p:nvPr/>
        </p:nvCxnSpPr>
        <p:spPr>
          <a:xfrm>
            <a:off x="6203161" y="3962751"/>
            <a:ext cx="2069307" cy="2040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B01FC89D-2F6B-9E45-A7A5-54D687270DAF}"/>
              </a:ext>
            </a:extLst>
          </p:cNvPr>
          <p:cNvSpPr/>
          <p:nvPr/>
        </p:nvSpPr>
        <p:spPr>
          <a:xfrm>
            <a:off x="10053649" y="157320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5837F47-8833-224B-8FC7-A7CA48377A30}"/>
              </a:ext>
            </a:extLst>
          </p:cNvPr>
          <p:cNvSpPr/>
          <p:nvPr/>
        </p:nvSpPr>
        <p:spPr>
          <a:xfrm>
            <a:off x="10053649" y="554592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58D23E7-A930-9D40-BF69-B449F32AD06F}"/>
              </a:ext>
            </a:extLst>
          </p:cNvPr>
          <p:cNvSpPr/>
          <p:nvPr/>
        </p:nvSpPr>
        <p:spPr>
          <a:xfrm>
            <a:off x="10053649" y="455274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9702B3C-AAA9-9E44-B226-2D019F10E563}"/>
              </a:ext>
            </a:extLst>
          </p:cNvPr>
          <p:cNvSpPr/>
          <p:nvPr/>
        </p:nvSpPr>
        <p:spPr>
          <a:xfrm>
            <a:off x="10053649" y="355956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E5C3A25-8506-CF4E-B184-0A604D4E35FF}"/>
              </a:ext>
            </a:extLst>
          </p:cNvPr>
          <p:cNvSpPr/>
          <p:nvPr/>
        </p:nvSpPr>
        <p:spPr>
          <a:xfrm>
            <a:off x="10053649" y="256638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9294DD8-C066-5C4D-943B-D02E5808DCDD}"/>
              </a:ext>
            </a:extLst>
          </p:cNvPr>
          <p:cNvSpPr/>
          <p:nvPr/>
        </p:nvSpPr>
        <p:spPr>
          <a:xfrm>
            <a:off x="391484" y="3493169"/>
            <a:ext cx="1522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One-Hot Encoding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B677377-E774-4241-8B99-528D0C38ADD4}"/>
              </a:ext>
            </a:extLst>
          </p:cNvPr>
          <p:cNvSpPr/>
          <p:nvPr/>
        </p:nvSpPr>
        <p:spPr>
          <a:xfrm>
            <a:off x="6732740" y="6057143"/>
            <a:ext cx="13458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accent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Softmax</a:t>
            </a:r>
            <a:endParaRPr lang="en-US" altLang="ko-KR" sz="2400" b="1" dirty="0">
              <a:solidFill>
                <a:schemeClr val="accent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3FE4F1E-A961-424A-AB2B-A7294AF6B853}"/>
              </a:ext>
            </a:extLst>
          </p:cNvPr>
          <p:cNvSpPr/>
          <p:nvPr/>
        </p:nvSpPr>
        <p:spPr>
          <a:xfrm>
            <a:off x="10923071" y="5998661"/>
            <a:ext cx="1143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02404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8F89833-BA58-3346-9FB8-6777EE92F727}"/>
              </a:ext>
            </a:extLst>
          </p:cNvPr>
          <p:cNvSpPr/>
          <p:nvPr/>
        </p:nvSpPr>
        <p:spPr>
          <a:xfrm>
            <a:off x="2305055" y="157320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F533C7-871C-0745-8D87-8EEB7A5E2ADA}"/>
              </a:ext>
            </a:extLst>
          </p:cNvPr>
          <p:cNvSpPr/>
          <p:nvPr/>
        </p:nvSpPr>
        <p:spPr>
          <a:xfrm>
            <a:off x="2305055" y="554592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162105-EEA7-D94E-9FA8-3260219069FD}"/>
              </a:ext>
            </a:extLst>
          </p:cNvPr>
          <p:cNvSpPr/>
          <p:nvPr/>
        </p:nvSpPr>
        <p:spPr>
          <a:xfrm>
            <a:off x="2305055" y="455274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0CE59C-62B4-7343-83BB-D393DC05579E}"/>
              </a:ext>
            </a:extLst>
          </p:cNvPr>
          <p:cNvSpPr/>
          <p:nvPr/>
        </p:nvSpPr>
        <p:spPr>
          <a:xfrm>
            <a:off x="2305055" y="355956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B8BD92-3804-5D40-9DC3-8B4ED86CF3D7}"/>
              </a:ext>
            </a:extLst>
          </p:cNvPr>
          <p:cNvSpPr/>
          <p:nvPr/>
        </p:nvSpPr>
        <p:spPr>
          <a:xfrm>
            <a:off x="2305055" y="256638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282A3D4-5874-A340-A320-F1242057189F}"/>
              </a:ext>
            </a:extLst>
          </p:cNvPr>
          <p:cNvSpPr/>
          <p:nvPr/>
        </p:nvSpPr>
        <p:spPr>
          <a:xfrm>
            <a:off x="8272468" y="157320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0.2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05C350-8E61-2D48-A825-75438CAEBCD3}"/>
              </a:ext>
            </a:extLst>
          </p:cNvPr>
          <p:cNvSpPr/>
          <p:nvPr/>
        </p:nvSpPr>
        <p:spPr>
          <a:xfrm>
            <a:off x="8272468" y="554592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0.04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ACF6A1C-2660-9140-9909-F7C32B34A4AF}"/>
              </a:ext>
            </a:extLst>
          </p:cNvPr>
          <p:cNvSpPr/>
          <p:nvPr/>
        </p:nvSpPr>
        <p:spPr>
          <a:xfrm>
            <a:off x="8272468" y="455274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0.01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F88F87-AC7A-E743-A61D-71CDA2BBF0E0}"/>
              </a:ext>
            </a:extLst>
          </p:cNvPr>
          <p:cNvSpPr/>
          <p:nvPr/>
        </p:nvSpPr>
        <p:spPr>
          <a:xfrm>
            <a:off x="8272468" y="355956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0.05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4F0025-1AFE-2F4F-B42F-D806AEB8897B}"/>
              </a:ext>
            </a:extLst>
          </p:cNvPr>
          <p:cNvSpPr/>
          <p:nvPr/>
        </p:nvSpPr>
        <p:spPr>
          <a:xfrm>
            <a:off x="8272468" y="256638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0.7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FC08528-ED66-E44E-8188-2ACB1763D505}"/>
              </a:ext>
            </a:extLst>
          </p:cNvPr>
          <p:cNvSpPr/>
          <p:nvPr/>
        </p:nvSpPr>
        <p:spPr>
          <a:xfrm>
            <a:off x="5288761" y="210918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4A33601-61F7-934D-819D-0180C3FC39E8}"/>
              </a:ext>
            </a:extLst>
          </p:cNvPr>
          <p:cNvSpPr/>
          <p:nvPr/>
        </p:nvSpPr>
        <p:spPr>
          <a:xfrm>
            <a:off x="5288761" y="3505551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23E65E-589B-B547-81A7-855453DBBBBF}"/>
              </a:ext>
            </a:extLst>
          </p:cNvPr>
          <p:cNvSpPr/>
          <p:nvPr/>
        </p:nvSpPr>
        <p:spPr>
          <a:xfrm>
            <a:off x="5288761" y="4901914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7ED161-DBA8-594A-BC01-DFC3E58C516A}"/>
              </a:ext>
            </a:extLst>
          </p:cNvPr>
          <p:cNvCxnSpPr>
            <a:stCxn id="2" idx="6"/>
            <a:endCxn id="18" idx="2"/>
          </p:cNvCxnSpPr>
          <p:nvPr/>
        </p:nvCxnSpPr>
        <p:spPr>
          <a:xfrm>
            <a:off x="3219455" y="2030408"/>
            <a:ext cx="2069306" cy="535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E17D1F-E61A-C345-9129-B95A710D7AD7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3219455" y="3023588"/>
            <a:ext cx="2069306" cy="939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4E95A1-C13F-354D-97E0-EB52DF49609B}"/>
              </a:ext>
            </a:extLst>
          </p:cNvPr>
          <p:cNvCxnSpPr>
            <a:cxnSpLocks/>
            <a:stCxn id="2" idx="6"/>
            <a:endCxn id="20" idx="2"/>
          </p:cNvCxnSpPr>
          <p:nvPr/>
        </p:nvCxnSpPr>
        <p:spPr>
          <a:xfrm>
            <a:off x="3219455" y="2030408"/>
            <a:ext cx="2069306" cy="1932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0A94FC1-F07F-7A45-AFA4-EBC155B6C41B}"/>
              </a:ext>
            </a:extLst>
          </p:cNvPr>
          <p:cNvCxnSpPr>
            <a:cxnSpLocks/>
            <a:stCxn id="2" idx="6"/>
            <a:endCxn id="21" idx="2"/>
          </p:cNvCxnSpPr>
          <p:nvPr/>
        </p:nvCxnSpPr>
        <p:spPr>
          <a:xfrm>
            <a:off x="3219455" y="2030408"/>
            <a:ext cx="2069306" cy="33287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250FE7-094D-B645-96F7-BA2CBFE973DB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 flipV="1">
            <a:off x="3219455" y="2566388"/>
            <a:ext cx="2069306" cy="457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EEFDAE9-5F9C-EC48-B250-2911A20047E6}"/>
              </a:ext>
            </a:extLst>
          </p:cNvPr>
          <p:cNvCxnSpPr>
            <a:cxnSpLocks/>
            <a:stCxn id="11" idx="6"/>
            <a:endCxn id="21" idx="2"/>
          </p:cNvCxnSpPr>
          <p:nvPr/>
        </p:nvCxnSpPr>
        <p:spPr>
          <a:xfrm>
            <a:off x="3219455" y="3023588"/>
            <a:ext cx="2069306" cy="2335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C5C7C5E-AEC8-6B44-95DB-4F9FAAB0EE8B}"/>
              </a:ext>
            </a:extLst>
          </p:cNvPr>
          <p:cNvCxnSpPr>
            <a:cxnSpLocks/>
            <a:stCxn id="10" idx="6"/>
            <a:endCxn id="18" idx="2"/>
          </p:cNvCxnSpPr>
          <p:nvPr/>
        </p:nvCxnSpPr>
        <p:spPr>
          <a:xfrm flipV="1">
            <a:off x="3219455" y="2566388"/>
            <a:ext cx="2069306" cy="14503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741261-2A8D-FF49-977F-DB838C60C9B3}"/>
              </a:ext>
            </a:extLst>
          </p:cNvPr>
          <p:cNvCxnSpPr>
            <a:cxnSpLocks/>
            <a:stCxn id="10" idx="6"/>
            <a:endCxn id="20" idx="2"/>
          </p:cNvCxnSpPr>
          <p:nvPr/>
        </p:nvCxnSpPr>
        <p:spPr>
          <a:xfrm flipV="1">
            <a:off x="3219455" y="3962751"/>
            <a:ext cx="2069306" cy="54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96C120D-C641-7E4F-9445-6E76121BB233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219455" y="4016768"/>
            <a:ext cx="2069306" cy="13423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8AC13C3-4810-F448-8D04-1BB2D40448A3}"/>
              </a:ext>
            </a:extLst>
          </p:cNvPr>
          <p:cNvCxnSpPr>
            <a:cxnSpLocks/>
            <a:stCxn id="9" idx="6"/>
            <a:endCxn id="18" idx="2"/>
          </p:cNvCxnSpPr>
          <p:nvPr/>
        </p:nvCxnSpPr>
        <p:spPr>
          <a:xfrm flipV="1">
            <a:off x="3219455" y="2566388"/>
            <a:ext cx="2069306" cy="24435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2A480DB-89F8-A54C-BBBB-07926290E2A7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 flipV="1">
            <a:off x="3219455" y="3962751"/>
            <a:ext cx="2069306" cy="10471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665DB5F-4F33-E248-80CC-E8C700F23C17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3219455" y="5009948"/>
            <a:ext cx="2069306" cy="3491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2D1E7F1-5FCE-4E4F-A069-F634A136FB87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 flipV="1">
            <a:off x="3219455" y="2566388"/>
            <a:ext cx="2069306" cy="34367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DB972C6-A7FC-3B41-B4CB-EB6A5B578C05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 flipV="1">
            <a:off x="3219455" y="3962751"/>
            <a:ext cx="2069306" cy="2040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971AE6A-26AA-C54A-A958-A6F055544B89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 flipV="1">
            <a:off x="3219455" y="5359114"/>
            <a:ext cx="2069306" cy="644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52FE9D8-D1B4-9D4A-8839-E08CE7F56D2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6203161" y="2030408"/>
            <a:ext cx="2069307" cy="3335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6D9D384-EAA7-B44A-A058-3FC3B7EBC987}"/>
              </a:ext>
            </a:extLst>
          </p:cNvPr>
          <p:cNvCxnSpPr>
            <a:cxnSpLocks/>
            <a:stCxn id="21" idx="6"/>
            <a:endCxn id="17" idx="2"/>
          </p:cNvCxnSpPr>
          <p:nvPr/>
        </p:nvCxnSpPr>
        <p:spPr>
          <a:xfrm flipV="1">
            <a:off x="6203161" y="3023588"/>
            <a:ext cx="2069307" cy="2335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2C952AE-FD16-4C46-8547-1EA5F6BD79FA}"/>
              </a:ext>
            </a:extLst>
          </p:cNvPr>
          <p:cNvCxnSpPr>
            <a:cxnSpLocks/>
            <a:stCxn id="21" idx="6"/>
            <a:endCxn id="16" idx="2"/>
          </p:cNvCxnSpPr>
          <p:nvPr/>
        </p:nvCxnSpPr>
        <p:spPr>
          <a:xfrm flipV="1">
            <a:off x="6203161" y="4016768"/>
            <a:ext cx="2069307" cy="13423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4E9799C-A818-0046-BEAB-EF5A4B48246D}"/>
              </a:ext>
            </a:extLst>
          </p:cNvPr>
          <p:cNvCxnSpPr>
            <a:cxnSpLocks/>
            <a:stCxn id="21" idx="6"/>
            <a:endCxn id="15" idx="2"/>
          </p:cNvCxnSpPr>
          <p:nvPr/>
        </p:nvCxnSpPr>
        <p:spPr>
          <a:xfrm flipV="1">
            <a:off x="6203161" y="5009948"/>
            <a:ext cx="2069307" cy="3491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FF107-699E-2B48-9493-31BE5BA2273C}"/>
              </a:ext>
            </a:extLst>
          </p:cNvPr>
          <p:cNvCxnSpPr>
            <a:cxnSpLocks/>
            <a:stCxn id="21" idx="6"/>
            <a:endCxn id="14" idx="2"/>
          </p:cNvCxnSpPr>
          <p:nvPr/>
        </p:nvCxnSpPr>
        <p:spPr>
          <a:xfrm>
            <a:off x="6203161" y="5359114"/>
            <a:ext cx="2069307" cy="644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B4D1291-059E-F04C-9CF3-C018AFA60F4E}"/>
              </a:ext>
            </a:extLst>
          </p:cNvPr>
          <p:cNvCxnSpPr>
            <a:cxnSpLocks/>
            <a:stCxn id="18" idx="6"/>
            <a:endCxn id="12" idx="2"/>
          </p:cNvCxnSpPr>
          <p:nvPr/>
        </p:nvCxnSpPr>
        <p:spPr>
          <a:xfrm flipV="1">
            <a:off x="6203161" y="2030408"/>
            <a:ext cx="2069307" cy="535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E043811-C8E6-544C-AEB7-61A0CC3E0E45}"/>
              </a:ext>
            </a:extLst>
          </p:cNvPr>
          <p:cNvCxnSpPr>
            <a:cxnSpLocks/>
            <a:stCxn id="20" idx="6"/>
            <a:endCxn id="12" idx="2"/>
          </p:cNvCxnSpPr>
          <p:nvPr/>
        </p:nvCxnSpPr>
        <p:spPr>
          <a:xfrm flipV="1">
            <a:off x="6203161" y="2030408"/>
            <a:ext cx="2069307" cy="1932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96A6B3B-9D43-3247-82B3-0B5A62DDFE3D}"/>
              </a:ext>
            </a:extLst>
          </p:cNvPr>
          <p:cNvCxnSpPr>
            <a:cxnSpLocks/>
            <a:stCxn id="18" idx="6"/>
            <a:endCxn id="17" idx="2"/>
          </p:cNvCxnSpPr>
          <p:nvPr/>
        </p:nvCxnSpPr>
        <p:spPr>
          <a:xfrm>
            <a:off x="6203161" y="2566388"/>
            <a:ext cx="2069307" cy="457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82D1EDB-7E71-8249-B1BE-5389E392135D}"/>
              </a:ext>
            </a:extLst>
          </p:cNvPr>
          <p:cNvCxnSpPr>
            <a:cxnSpLocks/>
            <a:stCxn id="18" idx="6"/>
            <a:endCxn id="16" idx="2"/>
          </p:cNvCxnSpPr>
          <p:nvPr/>
        </p:nvCxnSpPr>
        <p:spPr>
          <a:xfrm>
            <a:off x="6203161" y="2566388"/>
            <a:ext cx="2069307" cy="14503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05411C9-5B80-234F-90A7-FA71EBCCEBD1}"/>
              </a:ext>
            </a:extLst>
          </p:cNvPr>
          <p:cNvCxnSpPr>
            <a:cxnSpLocks/>
            <a:stCxn id="18" idx="6"/>
            <a:endCxn id="15" idx="2"/>
          </p:cNvCxnSpPr>
          <p:nvPr/>
        </p:nvCxnSpPr>
        <p:spPr>
          <a:xfrm>
            <a:off x="6203161" y="2566388"/>
            <a:ext cx="2069307" cy="24435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52B699F-D9D5-FB4F-9E42-01173533D09B}"/>
              </a:ext>
            </a:extLst>
          </p:cNvPr>
          <p:cNvCxnSpPr>
            <a:cxnSpLocks/>
            <a:stCxn id="18" idx="6"/>
            <a:endCxn id="14" idx="2"/>
          </p:cNvCxnSpPr>
          <p:nvPr/>
        </p:nvCxnSpPr>
        <p:spPr>
          <a:xfrm>
            <a:off x="6203161" y="2566388"/>
            <a:ext cx="2069307" cy="34367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945E365-7F9B-9949-8890-8D90CCEFA09E}"/>
              </a:ext>
            </a:extLst>
          </p:cNvPr>
          <p:cNvCxnSpPr>
            <a:cxnSpLocks/>
            <a:stCxn id="20" idx="6"/>
            <a:endCxn id="17" idx="2"/>
          </p:cNvCxnSpPr>
          <p:nvPr/>
        </p:nvCxnSpPr>
        <p:spPr>
          <a:xfrm flipV="1">
            <a:off x="6203161" y="3023588"/>
            <a:ext cx="2069307" cy="939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15D66BD-91F0-B04D-919A-F16A1953C277}"/>
              </a:ext>
            </a:extLst>
          </p:cNvPr>
          <p:cNvCxnSpPr>
            <a:cxnSpLocks/>
            <a:stCxn id="20" idx="6"/>
            <a:endCxn id="16" idx="2"/>
          </p:cNvCxnSpPr>
          <p:nvPr/>
        </p:nvCxnSpPr>
        <p:spPr>
          <a:xfrm>
            <a:off x="6203161" y="3962751"/>
            <a:ext cx="2069307" cy="54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00F87C9-948E-4B46-834F-24B36E8C6C03}"/>
              </a:ext>
            </a:extLst>
          </p:cNvPr>
          <p:cNvCxnSpPr>
            <a:cxnSpLocks/>
            <a:stCxn id="20" idx="6"/>
            <a:endCxn id="15" idx="2"/>
          </p:cNvCxnSpPr>
          <p:nvPr/>
        </p:nvCxnSpPr>
        <p:spPr>
          <a:xfrm>
            <a:off x="6203161" y="3962751"/>
            <a:ext cx="2069307" cy="10471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4B0008A-18A5-7942-8554-E1DEEA67ECE7}"/>
              </a:ext>
            </a:extLst>
          </p:cNvPr>
          <p:cNvCxnSpPr>
            <a:cxnSpLocks/>
            <a:stCxn id="20" idx="6"/>
            <a:endCxn id="14" idx="2"/>
          </p:cNvCxnSpPr>
          <p:nvPr/>
        </p:nvCxnSpPr>
        <p:spPr>
          <a:xfrm>
            <a:off x="6203161" y="3962751"/>
            <a:ext cx="2069307" cy="2040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B01FC89D-2F6B-9E45-A7A5-54D687270DAF}"/>
              </a:ext>
            </a:extLst>
          </p:cNvPr>
          <p:cNvSpPr/>
          <p:nvPr/>
        </p:nvSpPr>
        <p:spPr>
          <a:xfrm>
            <a:off x="10053649" y="157320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5837F47-8833-224B-8FC7-A7CA48377A30}"/>
              </a:ext>
            </a:extLst>
          </p:cNvPr>
          <p:cNvSpPr/>
          <p:nvPr/>
        </p:nvSpPr>
        <p:spPr>
          <a:xfrm>
            <a:off x="10053649" y="554592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58D23E7-A930-9D40-BF69-B449F32AD06F}"/>
              </a:ext>
            </a:extLst>
          </p:cNvPr>
          <p:cNvSpPr/>
          <p:nvPr/>
        </p:nvSpPr>
        <p:spPr>
          <a:xfrm>
            <a:off x="10053649" y="455274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9702B3C-AAA9-9E44-B226-2D019F10E563}"/>
              </a:ext>
            </a:extLst>
          </p:cNvPr>
          <p:cNvSpPr/>
          <p:nvPr/>
        </p:nvSpPr>
        <p:spPr>
          <a:xfrm>
            <a:off x="10053649" y="355956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E5C3A25-8506-CF4E-B184-0A604D4E35FF}"/>
              </a:ext>
            </a:extLst>
          </p:cNvPr>
          <p:cNvSpPr/>
          <p:nvPr/>
        </p:nvSpPr>
        <p:spPr>
          <a:xfrm>
            <a:off x="10053649" y="256638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9294DD8-C066-5C4D-943B-D02E5808DCDD}"/>
              </a:ext>
            </a:extLst>
          </p:cNvPr>
          <p:cNvSpPr/>
          <p:nvPr/>
        </p:nvSpPr>
        <p:spPr>
          <a:xfrm>
            <a:off x="391484" y="3493169"/>
            <a:ext cx="1522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One-Hot Encoding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B677377-E774-4241-8B99-528D0C38ADD4}"/>
              </a:ext>
            </a:extLst>
          </p:cNvPr>
          <p:cNvSpPr/>
          <p:nvPr/>
        </p:nvSpPr>
        <p:spPr>
          <a:xfrm>
            <a:off x="6732740" y="6057143"/>
            <a:ext cx="13458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accent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Softmax</a:t>
            </a:r>
            <a:endParaRPr lang="en-US" altLang="ko-KR" sz="2400" b="1" dirty="0">
              <a:solidFill>
                <a:schemeClr val="accent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3FE4F1E-A961-424A-AB2B-A7294AF6B853}"/>
              </a:ext>
            </a:extLst>
          </p:cNvPr>
          <p:cNvSpPr/>
          <p:nvPr/>
        </p:nvSpPr>
        <p:spPr>
          <a:xfrm>
            <a:off x="10923071" y="5998661"/>
            <a:ext cx="1143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Target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5F9197F-13B7-2A4B-9EE8-BA9D00F15D6A}"/>
              </a:ext>
            </a:extLst>
          </p:cNvPr>
          <p:cNvSpPr/>
          <p:nvPr/>
        </p:nvSpPr>
        <p:spPr>
          <a:xfrm>
            <a:off x="8445329" y="3729686"/>
            <a:ext cx="24777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Cost</a:t>
            </a:r>
          </a:p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(Cross Entropy)</a:t>
            </a:r>
          </a:p>
        </p:txBody>
      </p:sp>
    </p:spTree>
    <p:extLst>
      <p:ext uri="{BB962C8B-B14F-4D97-AF65-F5344CB8AC3E}">
        <p14:creationId xmlns:p14="http://schemas.microsoft.com/office/powerpoint/2010/main" val="313953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8F89833-BA58-3346-9FB8-6777EE92F727}"/>
              </a:ext>
            </a:extLst>
          </p:cNvPr>
          <p:cNvSpPr/>
          <p:nvPr/>
        </p:nvSpPr>
        <p:spPr>
          <a:xfrm>
            <a:off x="2305055" y="157320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F533C7-871C-0745-8D87-8EEB7A5E2ADA}"/>
              </a:ext>
            </a:extLst>
          </p:cNvPr>
          <p:cNvSpPr/>
          <p:nvPr/>
        </p:nvSpPr>
        <p:spPr>
          <a:xfrm>
            <a:off x="2305055" y="554592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162105-EEA7-D94E-9FA8-3260219069FD}"/>
              </a:ext>
            </a:extLst>
          </p:cNvPr>
          <p:cNvSpPr/>
          <p:nvPr/>
        </p:nvSpPr>
        <p:spPr>
          <a:xfrm>
            <a:off x="2305055" y="455274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0CE59C-62B4-7343-83BB-D393DC05579E}"/>
              </a:ext>
            </a:extLst>
          </p:cNvPr>
          <p:cNvSpPr/>
          <p:nvPr/>
        </p:nvSpPr>
        <p:spPr>
          <a:xfrm>
            <a:off x="2305055" y="355956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B8BD92-3804-5D40-9DC3-8B4ED86CF3D7}"/>
              </a:ext>
            </a:extLst>
          </p:cNvPr>
          <p:cNvSpPr/>
          <p:nvPr/>
        </p:nvSpPr>
        <p:spPr>
          <a:xfrm>
            <a:off x="2305055" y="256638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282A3D4-5874-A340-A320-F1242057189F}"/>
              </a:ext>
            </a:extLst>
          </p:cNvPr>
          <p:cNvSpPr/>
          <p:nvPr/>
        </p:nvSpPr>
        <p:spPr>
          <a:xfrm>
            <a:off x="8272468" y="157320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0.2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05C350-8E61-2D48-A825-75438CAEBCD3}"/>
              </a:ext>
            </a:extLst>
          </p:cNvPr>
          <p:cNvSpPr/>
          <p:nvPr/>
        </p:nvSpPr>
        <p:spPr>
          <a:xfrm>
            <a:off x="8272468" y="554592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0.04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ACF6A1C-2660-9140-9909-F7C32B34A4AF}"/>
              </a:ext>
            </a:extLst>
          </p:cNvPr>
          <p:cNvSpPr/>
          <p:nvPr/>
        </p:nvSpPr>
        <p:spPr>
          <a:xfrm>
            <a:off x="8272468" y="455274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0.01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F88F87-AC7A-E743-A61D-71CDA2BBF0E0}"/>
              </a:ext>
            </a:extLst>
          </p:cNvPr>
          <p:cNvSpPr/>
          <p:nvPr/>
        </p:nvSpPr>
        <p:spPr>
          <a:xfrm>
            <a:off x="8272468" y="355956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0.05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4F0025-1AFE-2F4F-B42F-D806AEB8897B}"/>
              </a:ext>
            </a:extLst>
          </p:cNvPr>
          <p:cNvSpPr/>
          <p:nvPr/>
        </p:nvSpPr>
        <p:spPr>
          <a:xfrm>
            <a:off x="8272468" y="256638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0.7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FC08528-ED66-E44E-8188-2ACB1763D505}"/>
              </a:ext>
            </a:extLst>
          </p:cNvPr>
          <p:cNvSpPr/>
          <p:nvPr/>
        </p:nvSpPr>
        <p:spPr>
          <a:xfrm>
            <a:off x="5288761" y="210918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4A33601-61F7-934D-819D-0180C3FC39E8}"/>
              </a:ext>
            </a:extLst>
          </p:cNvPr>
          <p:cNvSpPr/>
          <p:nvPr/>
        </p:nvSpPr>
        <p:spPr>
          <a:xfrm>
            <a:off x="5288761" y="3505551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23E65E-589B-B547-81A7-855453DBBBBF}"/>
              </a:ext>
            </a:extLst>
          </p:cNvPr>
          <p:cNvSpPr/>
          <p:nvPr/>
        </p:nvSpPr>
        <p:spPr>
          <a:xfrm>
            <a:off x="5288761" y="4901914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7ED161-DBA8-594A-BC01-DFC3E58C516A}"/>
              </a:ext>
            </a:extLst>
          </p:cNvPr>
          <p:cNvCxnSpPr>
            <a:stCxn id="2" idx="6"/>
            <a:endCxn id="18" idx="2"/>
          </p:cNvCxnSpPr>
          <p:nvPr/>
        </p:nvCxnSpPr>
        <p:spPr>
          <a:xfrm>
            <a:off x="3219455" y="2030408"/>
            <a:ext cx="2069306" cy="535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E17D1F-E61A-C345-9129-B95A710D7AD7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>
            <a:off x="3219455" y="3023588"/>
            <a:ext cx="2069306" cy="939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4E95A1-C13F-354D-97E0-EB52DF49609B}"/>
              </a:ext>
            </a:extLst>
          </p:cNvPr>
          <p:cNvCxnSpPr>
            <a:cxnSpLocks/>
            <a:stCxn id="2" idx="6"/>
            <a:endCxn id="20" idx="2"/>
          </p:cNvCxnSpPr>
          <p:nvPr/>
        </p:nvCxnSpPr>
        <p:spPr>
          <a:xfrm>
            <a:off x="3219455" y="2030408"/>
            <a:ext cx="2069306" cy="1932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0A94FC1-F07F-7A45-AFA4-EBC155B6C41B}"/>
              </a:ext>
            </a:extLst>
          </p:cNvPr>
          <p:cNvCxnSpPr>
            <a:cxnSpLocks/>
            <a:stCxn id="2" idx="6"/>
            <a:endCxn id="21" idx="2"/>
          </p:cNvCxnSpPr>
          <p:nvPr/>
        </p:nvCxnSpPr>
        <p:spPr>
          <a:xfrm>
            <a:off x="3219455" y="2030408"/>
            <a:ext cx="2069306" cy="33287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250FE7-094D-B645-96F7-BA2CBFE973DB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 flipV="1">
            <a:off x="3219455" y="2566388"/>
            <a:ext cx="2069306" cy="457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EEFDAE9-5F9C-EC48-B250-2911A20047E6}"/>
              </a:ext>
            </a:extLst>
          </p:cNvPr>
          <p:cNvCxnSpPr>
            <a:cxnSpLocks/>
            <a:stCxn id="11" idx="6"/>
            <a:endCxn id="21" idx="2"/>
          </p:cNvCxnSpPr>
          <p:nvPr/>
        </p:nvCxnSpPr>
        <p:spPr>
          <a:xfrm>
            <a:off x="3219455" y="3023588"/>
            <a:ext cx="2069306" cy="2335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C5C7C5E-AEC8-6B44-95DB-4F9FAAB0EE8B}"/>
              </a:ext>
            </a:extLst>
          </p:cNvPr>
          <p:cNvCxnSpPr>
            <a:cxnSpLocks/>
            <a:stCxn id="10" idx="6"/>
            <a:endCxn id="18" idx="2"/>
          </p:cNvCxnSpPr>
          <p:nvPr/>
        </p:nvCxnSpPr>
        <p:spPr>
          <a:xfrm flipV="1">
            <a:off x="3219455" y="2566388"/>
            <a:ext cx="2069306" cy="14503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741261-2A8D-FF49-977F-DB838C60C9B3}"/>
              </a:ext>
            </a:extLst>
          </p:cNvPr>
          <p:cNvCxnSpPr>
            <a:cxnSpLocks/>
            <a:stCxn id="10" idx="6"/>
            <a:endCxn id="20" idx="2"/>
          </p:cNvCxnSpPr>
          <p:nvPr/>
        </p:nvCxnSpPr>
        <p:spPr>
          <a:xfrm flipV="1">
            <a:off x="3219455" y="3962751"/>
            <a:ext cx="2069306" cy="54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96C120D-C641-7E4F-9445-6E76121BB233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219455" y="4016768"/>
            <a:ext cx="2069306" cy="13423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8AC13C3-4810-F448-8D04-1BB2D40448A3}"/>
              </a:ext>
            </a:extLst>
          </p:cNvPr>
          <p:cNvCxnSpPr>
            <a:cxnSpLocks/>
            <a:stCxn id="9" idx="6"/>
            <a:endCxn id="18" idx="2"/>
          </p:cNvCxnSpPr>
          <p:nvPr/>
        </p:nvCxnSpPr>
        <p:spPr>
          <a:xfrm flipV="1">
            <a:off x="3219455" y="2566388"/>
            <a:ext cx="2069306" cy="24435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2A480DB-89F8-A54C-BBBB-07926290E2A7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 flipV="1">
            <a:off x="3219455" y="3962751"/>
            <a:ext cx="2069306" cy="10471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665DB5F-4F33-E248-80CC-E8C700F23C17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3219455" y="5009948"/>
            <a:ext cx="2069306" cy="3491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2D1E7F1-5FCE-4E4F-A069-F634A136FB87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 flipV="1">
            <a:off x="3219455" y="2566388"/>
            <a:ext cx="2069306" cy="34367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DB972C6-A7FC-3B41-B4CB-EB6A5B578C05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 flipV="1">
            <a:off x="3219455" y="3962751"/>
            <a:ext cx="2069306" cy="2040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971AE6A-26AA-C54A-A958-A6F055544B89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 flipV="1">
            <a:off x="3219455" y="5359114"/>
            <a:ext cx="2069306" cy="644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52FE9D8-D1B4-9D4A-8839-E08CE7F56D2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6203161" y="2030408"/>
            <a:ext cx="2069307" cy="3335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6D9D384-EAA7-B44A-A058-3FC3B7EBC987}"/>
              </a:ext>
            </a:extLst>
          </p:cNvPr>
          <p:cNvCxnSpPr>
            <a:cxnSpLocks/>
            <a:stCxn id="21" idx="6"/>
            <a:endCxn id="17" idx="2"/>
          </p:cNvCxnSpPr>
          <p:nvPr/>
        </p:nvCxnSpPr>
        <p:spPr>
          <a:xfrm flipV="1">
            <a:off x="6203161" y="3023588"/>
            <a:ext cx="2069307" cy="2335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2C952AE-FD16-4C46-8547-1EA5F6BD79FA}"/>
              </a:ext>
            </a:extLst>
          </p:cNvPr>
          <p:cNvCxnSpPr>
            <a:cxnSpLocks/>
            <a:stCxn id="21" idx="6"/>
            <a:endCxn id="16" idx="2"/>
          </p:cNvCxnSpPr>
          <p:nvPr/>
        </p:nvCxnSpPr>
        <p:spPr>
          <a:xfrm flipV="1">
            <a:off x="6203161" y="4016768"/>
            <a:ext cx="2069307" cy="13423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4E9799C-A818-0046-BEAB-EF5A4B48246D}"/>
              </a:ext>
            </a:extLst>
          </p:cNvPr>
          <p:cNvCxnSpPr>
            <a:cxnSpLocks/>
            <a:stCxn id="21" idx="6"/>
            <a:endCxn id="15" idx="2"/>
          </p:cNvCxnSpPr>
          <p:nvPr/>
        </p:nvCxnSpPr>
        <p:spPr>
          <a:xfrm flipV="1">
            <a:off x="6203161" y="5009948"/>
            <a:ext cx="2069307" cy="3491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AFF107-699E-2B48-9493-31BE5BA2273C}"/>
              </a:ext>
            </a:extLst>
          </p:cNvPr>
          <p:cNvCxnSpPr>
            <a:cxnSpLocks/>
            <a:stCxn id="21" idx="6"/>
            <a:endCxn id="14" idx="2"/>
          </p:cNvCxnSpPr>
          <p:nvPr/>
        </p:nvCxnSpPr>
        <p:spPr>
          <a:xfrm>
            <a:off x="6203161" y="5359114"/>
            <a:ext cx="2069307" cy="6440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B4D1291-059E-F04C-9CF3-C018AFA60F4E}"/>
              </a:ext>
            </a:extLst>
          </p:cNvPr>
          <p:cNvCxnSpPr>
            <a:cxnSpLocks/>
            <a:stCxn id="18" idx="6"/>
            <a:endCxn id="12" idx="2"/>
          </p:cNvCxnSpPr>
          <p:nvPr/>
        </p:nvCxnSpPr>
        <p:spPr>
          <a:xfrm flipV="1">
            <a:off x="6203161" y="2030408"/>
            <a:ext cx="2069307" cy="535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E043811-C8E6-544C-AEB7-61A0CC3E0E45}"/>
              </a:ext>
            </a:extLst>
          </p:cNvPr>
          <p:cNvCxnSpPr>
            <a:cxnSpLocks/>
            <a:stCxn id="20" idx="6"/>
            <a:endCxn id="12" idx="2"/>
          </p:cNvCxnSpPr>
          <p:nvPr/>
        </p:nvCxnSpPr>
        <p:spPr>
          <a:xfrm flipV="1">
            <a:off x="6203161" y="2030408"/>
            <a:ext cx="2069307" cy="1932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96A6B3B-9D43-3247-82B3-0B5A62DDFE3D}"/>
              </a:ext>
            </a:extLst>
          </p:cNvPr>
          <p:cNvCxnSpPr>
            <a:cxnSpLocks/>
            <a:stCxn id="18" idx="6"/>
            <a:endCxn id="17" idx="2"/>
          </p:cNvCxnSpPr>
          <p:nvPr/>
        </p:nvCxnSpPr>
        <p:spPr>
          <a:xfrm>
            <a:off x="6203161" y="2566388"/>
            <a:ext cx="2069307" cy="457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82D1EDB-7E71-8249-B1BE-5389E392135D}"/>
              </a:ext>
            </a:extLst>
          </p:cNvPr>
          <p:cNvCxnSpPr>
            <a:cxnSpLocks/>
            <a:stCxn id="18" idx="6"/>
            <a:endCxn id="16" idx="2"/>
          </p:cNvCxnSpPr>
          <p:nvPr/>
        </p:nvCxnSpPr>
        <p:spPr>
          <a:xfrm>
            <a:off x="6203161" y="2566388"/>
            <a:ext cx="2069307" cy="14503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05411C9-5B80-234F-90A7-FA71EBCCEBD1}"/>
              </a:ext>
            </a:extLst>
          </p:cNvPr>
          <p:cNvCxnSpPr>
            <a:cxnSpLocks/>
            <a:stCxn id="18" idx="6"/>
            <a:endCxn id="15" idx="2"/>
          </p:cNvCxnSpPr>
          <p:nvPr/>
        </p:nvCxnSpPr>
        <p:spPr>
          <a:xfrm>
            <a:off x="6203161" y="2566388"/>
            <a:ext cx="2069307" cy="24435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52B699F-D9D5-FB4F-9E42-01173533D09B}"/>
              </a:ext>
            </a:extLst>
          </p:cNvPr>
          <p:cNvCxnSpPr>
            <a:cxnSpLocks/>
            <a:stCxn id="18" idx="6"/>
            <a:endCxn id="14" idx="2"/>
          </p:cNvCxnSpPr>
          <p:nvPr/>
        </p:nvCxnSpPr>
        <p:spPr>
          <a:xfrm>
            <a:off x="6203161" y="2566388"/>
            <a:ext cx="2069307" cy="34367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945E365-7F9B-9949-8890-8D90CCEFA09E}"/>
              </a:ext>
            </a:extLst>
          </p:cNvPr>
          <p:cNvCxnSpPr>
            <a:cxnSpLocks/>
            <a:stCxn id="20" idx="6"/>
            <a:endCxn id="17" idx="2"/>
          </p:cNvCxnSpPr>
          <p:nvPr/>
        </p:nvCxnSpPr>
        <p:spPr>
          <a:xfrm flipV="1">
            <a:off x="6203161" y="3023588"/>
            <a:ext cx="2069307" cy="9391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15D66BD-91F0-B04D-919A-F16A1953C277}"/>
              </a:ext>
            </a:extLst>
          </p:cNvPr>
          <p:cNvCxnSpPr>
            <a:cxnSpLocks/>
            <a:stCxn id="20" idx="6"/>
            <a:endCxn id="16" idx="2"/>
          </p:cNvCxnSpPr>
          <p:nvPr/>
        </p:nvCxnSpPr>
        <p:spPr>
          <a:xfrm>
            <a:off x="6203161" y="3962751"/>
            <a:ext cx="2069307" cy="54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00F87C9-948E-4B46-834F-24B36E8C6C03}"/>
              </a:ext>
            </a:extLst>
          </p:cNvPr>
          <p:cNvCxnSpPr>
            <a:cxnSpLocks/>
            <a:stCxn id="20" idx="6"/>
            <a:endCxn id="15" idx="2"/>
          </p:cNvCxnSpPr>
          <p:nvPr/>
        </p:nvCxnSpPr>
        <p:spPr>
          <a:xfrm>
            <a:off x="6203161" y="3962751"/>
            <a:ext cx="2069307" cy="10471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4B0008A-18A5-7942-8554-E1DEEA67ECE7}"/>
              </a:ext>
            </a:extLst>
          </p:cNvPr>
          <p:cNvCxnSpPr>
            <a:cxnSpLocks/>
            <a:stCxn id="20" idx="6"/>
            <a:endCxn id="14" idx="2"/>
          </p:cNvCxnSpPr>
          <p:nvPr/>
        </p:nvCxnSpPr>
        <p:spPr>
          <a:xfrm>
            <a:off x="6203161" y="3962751"/>
            <a:ext cx="2069307" cy="20403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B01FC89D-2F6B-9E45-A7A5-54D687270DAF}"/>
              </a:ext>
            </a:extLst>
          </p:cNvPr>
          <p:cNvSpPr/>
          <p:nvPr/>
        </p:nvSpPr>
        <p:spPr>
          <a:xfrm>
            <a:off x="10053649" y="157320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5837F47-8833-224B-8FC7-A7CA48377A30}"/>
              </a:ext>
            </a:extLst>
          </p:cNvPr>
          <p:cNvSpPr/>
          <p:nvPr/>
        </p:nvSpPr>
        <p:spPr>
          <a:xfrm>
            <a:off x="10053649" y="554592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58D23E7-A930-9D40-BF69-B449F32AD06F}"/>
              </a:ext>
            </a:extLst>
          </p:cNvPr>
          <p:cNvSpPr/>
          <p:nvPr/>
        </p:nvSpPr>
        <p:spPr>
          <a:xfrm>
            <a:off x="10053649" y="455274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9702B3C-AAA9-9E44-B226-2D019F10E563}"/>
              </a:ext>
            </a:extLst>
          </p:cNvPr>
          <p:cNvSpPr/>
          <p:nvPr/>
        </p:nvSpPr>
        <p:spPr>
          <a:xfrm>
            <a:off x="10053649" y="355956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E5C3A25-8506-CF4E-B184-0A604D4E35FF}"/>
              </a:ext>
            </a:extLst>
          </p:cNvPr>
          <p:cNvSpPr/>
          <p:nvPr/>
        </p:nvSpPr>
        <p:spPr>
          <a:xfrm>
            <a:off x="10053649" y="256638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9294DD8-C066-5C4D-943B-D02E5808DCDD}"/>
              </a:ext>
            </a:extLst>
          </p:cNvPr>
          <p:cNvSpPr/>
          <p:nvPr/>
        </p:nvSpPr>
        <p:spPr>
          <a:xfrm>
            <a:off x="391484" y="3493169"/>
            <a:ext cx="1522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One-Hot Encoding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B677377-E774-4241-8B99-528D0C38ADD4}"/>
              </a:ext>
            </a:extLst>
          </p:cNvPr>
          <p:cNvSpPr/>
          <p:nvPr/>
        </p:nvSpPr>
        <p:spPr>
          <a:xfrm>
            <a:off x="6732740" y="6057143"/>
            <a:ext cx="13458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accent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Softmax</a:t>
            </a:r>
            <a:endParaRPr lang="en-US" altLang="ko-KR" sz="2400" b="1" dirty="0">
              <a:solidFill>
                <a:schemeClr val="accent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3FE4F1E-A961-424A-AB2B-A7294AF6B853}"/>
              </a:ext>
            </a:extLst>
          </p:cNvPr>
          <p:cNvSpPr/>
          <p:nvPr/>
        </p:nvSpPr>
        <p:spPr>
          <a:xfrm>
            <a:off x="10923071" y="5998661"/>
            <a:ext cx="1143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Target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5F9197F-13B7-2A4B-9EE8-BA9D00F15D6A}"/>
              </a:ext>
            </a:extLst>
          </p:cNvPr>
          <p:cNvSpPr/>
          <p:nvPr/>
        </p:nvSpPr>
        <p:spPr>
          <a:xfrm>
            <a:off x="8445329" y="3729686"/>
            <a:ext cx="24777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Cost</a:t>
            </a:r>
          </a:p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(Cross Entropy)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959812D-27D5-FD4E-B67C-68CA5EED1F43}"/>
              </a:ext>
            </a:extLst>
          </p:cNvPr>
          <p:cNvSpPr/>
          <p:nvPr/>
        </p:nvSpPr>
        <p:spPr>
          <a:xfrm>
            <a:off x="4972050" y="1414464"/>
            <a:ext cx="7094967" cy="51329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F4A7F19-BDC4-074C-ABD6-7F771A91B9AA}"/>
              </a:ext>
            </a:extLst>
          </p:cNvPr>
          <p:cNvSpPr/>
          <p:nvPr/>
        </p:nvSpPr>
        <p:spPr>
          <a:xfrm>
            <a:off x="3770836" y="5996050"/>
            <a:ext cx="13458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67141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FC08528-ED66-E44E-8188-2ACB1763D505}"/>
              </a:ext>
            </a:extLst>
          </p:cNvPr>
          <p:cNvSpPr/>
          <p:nvPr/>
        </p:nvSpPr>
        <p:spPr>
          <a:xfrm>
            <a:off x="5288761" y="2109188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4A33601-61F7-934D-819D-0180C3FC39E8}"/>
              </a:ext>
            </a:extLst>
          </p:cNvPr>
          <p:cNvSpPr/>
          <p:nvPr/>
        </p:nvSpPr>
        <p:spPr>
          <a:xfrm>
            <a:off x="5288761" y="3505551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23E65E-589B-B547-81A7-855453DBBBBF}"/>
              </a:ext>
            </a:extLst>
          </p:cNvPr>
          <p:cNvSpPr/>
          <p:nvPr/>
        </p:nvSpPr>
        <p:spPr>
          <a:xfrm>
            <a:off x="5288761" y="4901914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717050-C499-604D-A023-CFB70711AE8D}"/>
              </a:ext>
            </a:extLst>
          </p:cNvPr>
          <p:cNvSpPr/>
          <p:nvPr/>
        </p:nvSpPr>
        <p:spPr>
          <a:xfrm>
            <a:off x="8872537" y="3778085"/>
            <a:ext cx="1457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10X10" panose="020D0604000000000000" pitchFamily="34" charset="-127"/>
                <a:ea typeface="10X10" panose="020D0604000000000000" pitchFamily="34" charset="-127"/>
              </a:rPr>
              <a:t>Word2Vec</a:t>
            </a:r>
          </a:p>
        </p:txBody>
      </p:sp>
    </p:spTree>
    <p:extLst>
      <p:ext uri="{BB962C8B-B14F-4D97-AF65-F5344CB8AC3E}">
        <p14:creationId xmlns:p14="http://schemas.microsoft.com/office/powerpoint/2010/main" val="39195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NLP Overview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098406-64AA-2643-816C-A18A32F6E74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453837" y="4219175"/>
            <a:ext cx="3240000" cy="21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8928B7-E3A9-A94E-B71D-178E77FBEBB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20974" y="4246978"/>
            <a:ext cx="3240000" cy="21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7F7D8F-9F17-4145-A018-91105464F62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16855" y="1732217"/>
            <a:ext cx="3240000" cy="21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142E34-F180-C94E-BE9C-4DC6FA78560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86701" y="1807594"/>
            <a:ext cx="3240000" cy="216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87F245-9B91-6D42-BB8E-947931ADB95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315852" y="1755696"/>
            <a:ext cx="3240000" cy="216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46EDB9-6828-3F43-A68A-B4E745EFD062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86701" y="4191372"/>
            <a:ext cx="324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3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D7D3DF-5332-0B40-B9CD-112C1ABF6923}"/>
              </a:ext>
            </a:extLst>
          </p:cNvPr>
          <p:cNvSpPr/>
          <p:nvPr/>
        </p:nvSpPr>
        <p:spPr>
          <a:xfrm>
            <a:off x="149289" y="1789123"/>
            <a:ext cx="2395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>
                <a:latin typeface="10X10" panose="020D0604000000000000" pitchFamily="34" charset="-127"/>
                <a:ea typeface="10X10" panose="020D0604000000000000" pitchFamily="34" charset="-127"/>
              </a:rPr>
              <a:t>FastText</a:t>
            </a:r>
            <a:endParaRPr lang="en-US" altLang="ko-KR" sz="5400" b="1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F10A3-4E30-3B44-998D-9B7DC8DB0A4C}"/>
              </a:ext>
            </a:extLst>
          </p:cNvPr>
          <p:cNvSpPr txBox="1"/>
          <p:nvPr/>
        </p:nvSpPr>
        <p:spPr>
          <a:xfrm>
            <a:off x="1162636" y="2539768"/>
            <a:ext cx="9609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단어가 아닌 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n-gram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을 최소단위로 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! </a:t>
            </a:r>
            <a:endParaRPr lang="ko-KR" altLang="en-US" sz="3200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76573-FAF0-6642-A2D2-1A796BDB2AD5}"/>
              </a:ext>
            </a:extLst>
          </p:cNvPr>
          <p:cNvSpPr txBox="1"/>
          <p:nvPr/>
        </p:nvSpPr>
        <p:spPr>
          <a:xfrm>
            <a:off x="1089135" y="4011281"/>
            <a:ext cx="163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10X10" panose="020D0604000000000000" pitchFamily="34" charset="-127"/>
                <a:ea typeface="10X10" panose="020D0604000000000000" pitchFamily="34" charset="-127"/>
              </a:rPr>
              <a:t>“apple”</a:t>
            </a:r>
            <a:endParaRPr lang="ko-KR" altLang="en-US" sz="2400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515F0-4888-8A40-A90E-62964A9EEA74}"/>
              </a:ext>
            </a:extLst>
          </p:cNvPr>
          <p:cNvSpPr txBox="1"/>
          <p:nvPr/>
        </p:nvSpPr>
        <p:spPr>
          <a:xfrm>
            <a:off x="552265" y="4719699"/>
            <a:ext cx="3015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10X10" panose="020D0604000000000000" pitchFamily="34" charset="-127"/>
                <a:ea typeface="10X10" panose="020D0604000000000000" pitchFamily="34" charset="-127"/>
              </a:rPr>
              <a:t>(0,1,0,0, ·····0)</a:t>
            </a:r>
            <a:endParaRPr lang="ko-KR" altLang="en-US" sz="2800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B9828-01F6-F24B-8CC4-DDB9994C9F35}"/>
              </a:ext>
            </a:extLst>
          </p:cNvPr>
          <p:cNvSpPr txBox="1"/>
          <p:nvPr/>
        </p:nvSpPr>
        <p:spPr>
          <a:xfrm>
            <a:off x="6052406" y="3826616"/>
            <a:ext cx="5871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10X10" panose="020D0604000000000000" pitchFamily="34" charset="-127"/>
                <a:ea typeface="10X10" panose="020D0604000000000000" pitchFamily="34" charset="-127"/>
              </a:rPr>
              <a:t>“&lt;</a:t>
            </a:r>
            <a:r>
              <a:rPr lang="en-US" altLang="ko-KR" sz="2400" dirty="0" err="1">
                <a:latin typeface="10X10" panose="020D0604000000000000" pitchFamily="34" charset="-127"/>
                <a:ea typeface="10X10" panose="020D0604000000000000" pitchFamily="34" charset="-127"/>
              </a:rPr>
              <a:t>ap</a:t>
            </a:r>
            <a:r>
              <a:rPr lang="en-US" altLang="ko-KR" sz="2400" dirty="0">
                <a:latin typeface="10X10" panose="020D0604000000000000" pitchFamily="34" charset="-127"/>
                <a:ea typeface="10X10" panose="020D0604000000000000" pitchFamily="34" charset="-127"/>
              </a:rPr>
              <a:t>”, “app”, “</a:t>
            </a:r>
            <a:r>
              <a:rPr lang="en-US" altLang="ko-KR" sz="2400" dirty="0" err="1">
                <a:latin typeface="10X10" panose="020D0604000000000000" pitchFamily="34" charset="-127"/>
                <a:ea typeface="10X10" panose="020D0604000000000000" pitchFamily="34" charset="-127"/>
              </a:rPr>
              <a:t>appl</a:t>
            </a:r>
            <a:r>
              <a:rPr lang="en-US" altLang="ko-KR" sz="2400" dirty="0">
                <a:latin typeface="10X10" panose="020D0604000000000000" pitchFamily="34" charset="-127"/>
                <a:ea typeface="10X10" panose="020D0604000000000000" pitchFamily="34" charset="-127"/>
              </a:rPr>
              <a:t>”, “apple”, “apple&gt;”, “</a:t>
            </a:r>
            <a:r>
              <a:rPr lang="en-US" altLang="ko-KR" sz="2400" dirty="0" err="1">
                <a:latin typeface="10X10" panose="020D0604000000000000" pitchFamily="34" charset="-127"/>
                <a:ea typeface="10X10" panose="020D0604000000000000" pitchFamily="34" charset="-127"/>
              </a:rPr>
              <a:t>ppl</a:t>
            </a:r>
            <a:r>
              <a:rPr lang="en-US" altLang="ko-KR" sz="2400" dirty="0">
                <a:latin typeface="10X10" panose="020D0604000000000000" pitchFamily="34" charset="-127"/>
                <a:ea typeface="10X10" panose="020D0604000000000000" pitchFamily="34" charset="-127"/>
              </a:rPr>
              <a:t>”, “</a:t>
            </a:r>
            <a:r>
              <a:rPr lang="en-US" altLang="ko-KR" sz="2400" dirty="0" err="1">
                <a:latin typeface="10X10" panose="020D0604000000000000" pitchFamily="34" charset="-127"/>
                <a:ea typeface="10X10" panose="020D0604000000000000" pitchFamily="34" charset="-127"/>
              </a:rPr>
              <a:t>pple</a:t>
            </a:r>
            <a:r>
              <a:rPr lang="en-US" altLang="ko-KR" sz="2400" dirty="0">
                <a:latin typeface="10X10" panose="020D0604000000000000" pitchFamily="34" charset="-127"/>
                <a:ea typeface="10X10" panose="020D0604000000000000" pitchFamily="34" charset="-127"/>
              </a:rPr>
              <a:t>”, “</a:t>
            </a:r>
            <a:r>
              <a:rPr lang="en-US" altLang="ko-KR" sz="2400" dirty="0" err="1">
                <a:latin typeface="10X10" panose="020D0604000000000000" pitchFamily="34" charset="-127"/>
                <a:ea typeface="10X10" panose="020D0604000000000000" pitchFamily="34" charset="-127"/>
              </a:rPr>
              <a:t>pple</a:t>
            </a:r>
            <a:r>
              <a:rPr lang="en-US" altLang="ko-KR" sz="2400" dirty="0">
                <a:latin typeface="10X10" panose="020D0604000000000000" pitchFamily="34" charset="-127"/>
                <a:ea typeface="10X10" panose="020D0604000000000000" pitchFamily="34" charset="-127"/>
              </a:rPr>
              <a:t>&gt;”, “</a:t>
            </a:r>
            <a:r>
              <a:rPr lang="en-US" altLang="ko-KR" sz="2400" dirty="0" err="1">
                <a:latin typeface="10X10" panose="020D0604000000000000" pitchFamily="34" charset="-127"/>
                <a:ea typeface="10X10" panose="020D0604000000000000" pitchFamily="34" charset="-127"/>
              </a:rPr>
              <a:t>ple</a:t>
            </a:r>
            <a:r>
              <a:rPr lang="en-US" altLang="ko-KR" sz="2400" dirty="0">
                <a:latin typeface="10X10" panose="020D0604000000000000" pitchFamily="34" charset="-127"/>
                <a:ea typeface="10X10" panose="020D0604000000000000" pitchFamily="34" charset="-127"/>
              </a:rPr>
              <a:t>”, “</a:t>
            </a:r>
            <a:r>
              <a:rPr lang="en-US" altLang="ko-KR" sz="2400" dirty="0" err="1">
                <a:latin typeface="10X10" panose="020D0604000000000000" pitchFamily="34" charset="-127"/>
                <a:ea typeface="10X10" panose="020D0604000000000000" pitchFamily="34" charset="-127"/>
              </a:rPr>
              <a:t>ple</a:t>
            </a:r>
            <a:r>
              <a:rPr lang="en-US" altLang="ko-KR" sz="2400" dirty="0">
                <a:latin typeface="10X10" panose="020D0604000000000000" pitchFamily="34" charset="-127"/>
                <a:ea typeface="10X10" panose="020D0604000000000000" pitchFamily="34" charset="-127"/>
              </a:rPr>
              <a:t>&gt;”, “le&gt;”</a:t>
            </a:r>
            <a:endParaRPr lang="ko-KR" altLang="en-US" sz="2400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0" name="화살표: 오른쪽 1">
            <a:extLst>
              <a:ext uri="{FF2B5EF4-FFF2-40B4-BE49-F238E27FC236}">
                <a16:creationId xmlns:a16="http://schemas.microsoft.com/office/drawing/2014/main" id="{9FF9F2F8-AB37-9D4A-AEED-89E3E170AC39}"/>
              </a:ext>
            </a:extLst>
          </p:cNvPr>
          <p:cNvSpPr/>
          <p:nvPr/>
        </p:nvSpPr>
        <p:spPr>
          <a:xfrm>
            <a:off x="3049614" y="3826616"/>
            <a:ext cx="2917794" cy="830997"/>
          </a:xfrm>
          <a:prstGeom prst="rightArrow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ED7430-B5EF-9C48-A8D7-F51B23F7CDA2}"/>
              </a:ext>
            </a:extLst>
          </p:cNvPr>
          <p:cNvSpPr txBox="1"/>
          <p:nvPr/>
        </p:nvSpPr>
        <p:spPr>
          <a:xfrm>
            <a:off x="3320481" y="4067629"/>
            <a:ext cx="204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0X10" panose="020D0604000000000000" pitchFamily="34" charset="-127"/>
                <a:ea typeface="10X10" panose="020D0604000000000000" pitchFamily="34" charset="-127"/>
              </a:rPr>
              <a:t>min = 3, max = 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28CB0F-D789-0242-B44B-4967AD7C0BEE}"/>
              </a:ext>
            </a:extLst>
          </p:cNvPr>
          <p:cNvSpPr txBox="1"/>
          <p:nvPr/>
        </p:nvSpPr>
        <p:spPr>
          <a:xfrm>
            <a:off x="5351019" y="4767075"/>
            <a:ext cx="3015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10X10" panose="020D0604000000000000" pitchFamily="34" charset="-127"/>
                <a:ea typeface="10X10" panose="020D0604000000000000" pitchFamily="34" charset="-127"/>
              </a:rPr>
              <a:t>(1,0,0,0, ·····0),</a:t>
            </a:r>
            <a:endParaRPr lang="ko-KR" altLang="en-US" sz="2800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62165-1EC7-DD4D-807A-B66FC195A9B3}"/>
              </a:ext>
            </a:extLst>
          </p:cNvPr>
          <p:cNvSpPr txBox="1"/>
          <p:nvPr/>
        </p:nvSpPr>
        <p:spPr>
          <a:xfrm>
            <a:off x="7942843" y="4760627"/>
            <a:ext cx="3015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10X10" panose="020D0604000000000000" pitchFamily="34" charset="-127"/>
                <a:ea typeface="10X10" panose="020D0604000000000000" pitchFamily="34" charset="-127"/>
              </a:rPr>
              <a:t>(0,1,0,0, ·····0),</a:t>
            </a:r>
            <a:endParaRPr lang="ko-KR" altLang="en-US" sz="2800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055225-3908-AA4A-B62E-01AED81317D9}"/>
              </a:ext>
            </a:extLst>
          </p:cNvPr>
          <p:cNvSpPr txBox="1"/>
          <p:nvPr/>
        </p:nvSpPr>
        <p:spPr>
          <a:xfrm>
            <a:off x="6052406" y="5290295"/>
            <a:ext cx="3015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10X10" panose="020D0604000000000000" pitchFamily="34" charset="-127"/>
                <a:ea typeface="10X10" panose="020D0604000000000000" pitchFamily="34" charset="-127"/>
              </a:rPr>
              <a:t>(0,0,1,0, ·····0),</a:t>
            </a:r>
            <a:endParaRPr lang="ko-KR" altLang="en-US" sz="2800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8BFB4F-7481-A844-9B94-6F529386D667}"/>
              </a:ext>
            </a:extLst>
          </p:cNvPr>
          <p:cNvSpPr txBox="1"/>
          <p:nvPr/>
        </p:nvSpPr>
        <p:spPr>
          <a:xfrm>
            <a:off x="8663827" y="5276690"/>
            <a:ext cx="3399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10X10" panose="020D0604000000000000" pitchFamily="34" charset="-127"/>
                <a:ea typeface="10X10" panose="020D0604000000000000" pitchFamily="34" charset="-127"/>
              </a:rPr>
              <a:t>(0,0,0,1, ·····0), ······</a:t>
            </a:r>
            <a:endParaRPr lang="ko-KR" altLang="en-US" sz="2800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03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Embedding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D7D3DF-5332-0B40-B9CD-112C1ABF6923}"/>
              </a:ext>
            </a:extLst>
          </p:cNvPr>
          <p:cNvSpPr/>
          <p:nvPr/>
        </p:nvSpPr>
        <p:spPr>
          <a:xfrm>
            <a:off x="130629" y="1789123"/>
            <a:ext cx="2413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Glove</a:t>
            </a:r>
            <a:endParaRPr lang="en-US" altLang="ko-KR" sz="5400" b="1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pic>
        <p:nvPicPr>
          <p:cNvPr id="6" name="그림 1">
            <a:extLst>
              <a:ext uri="{FF2B5EF4-FFF2-40B4-BE49-F238E27FC236}">
                <a16:creationId xmlns:a16="http://schemas.microsoft.com/office/drawing/2014/main" id="{FA67DBE0-756B-3741-860E-291FA2343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73" t="45238" r="41072" b="40952"/>
          <a:stretch/>
        </p:blipFill>
        <p:spPr>
          <a:xfrm>
            <a:off x="5178746" y="3200084"/>
            <a:ext cx="6533166" cy="1451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8833F4-C932-AB4A-B980-60178D089A2C}"/>
              </a:ext>
            </a:extLst>
          </p:cNvPr>
          <p:cNvSpPr txBox="1"/>
          <p:nvPr/>
        </p:nvSpPr>
        <p:spPr>
          <a:xfrm>
            <a:off x="6019129" y="2182608"/>
            <a:ext cx="5900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0X10" panose="020D0604000000000000" pitchFamily="34" charset="-127"/>
                <a:ea typeface="10X10" panose="020D0604000000000000" pitchFamily="34" charset="-127"/>
              </a:rPr>
              <a:t>두 단어가 한 말뭉치</a:t>
            </a:r>
            <a:r>
              <a:rPr lang="en-US" altLang="ko-KR" sz="2400" dirty="0">
                <a:latin typeface="10X10" panose="020D0604000000000000" pitchFamily="34" charset="-127"/>
                <a:ea typeface="10X10" panose="020D0604000000000000" pitchFamily="34" charset="-127"/>
              </a:rPr>
              <a:t>(</a:t>
            </a:r>
            <a:r>
              <a:rPr lang="ko-KR" altLang="en-US" sz="2400" dirty="0">
                <a:latin typeface="10X10" panose="020D0604000000000000" pitchFamily="34" charset="-127"/>
                <a:ea typeface="10X10" panose="020D0604000000000000" pitchFamily="34" charset="-127"/>
              </a:rPr>
              <a:t>한 문장</a:t>
            </a:r>
            <a:r>
              <a:rPr lang="en-US" altLang="ko-KR" sz="2400" dirty="0">
                <a:latin typeface="10X10" panose="020D0604000000000000" pitchFamily="34" charset="-127"/>
                <a:ea typeface="10X10" panose="020D0604000000000000" pitchFamily="34" charset="-127"/>
              </a:rPr>
              <a:t>)</a:t>
            </a:r>
            <a:r>
              <a:rPr lang="ko-KR" altLang="en-US" sz="2400" dirty="0">
                <a:latin typeface="10X10" panose="020D0604000000000000" pitchFamily="34" charset="-127"/>
                <a:ea typeface="10X10" panose="020D0604000000000000" pitchFamily="34" charset="-127"/>
              </a:rPr>
              <a:t>에 </a:t>
            </a:r>
            <a:endParaRPr lang="en-US" altLang="ko-KR" sz="2400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r>
              <a:rPr lang="ko-KR" altLang="en-US" sz="2400" dirty="0">
                <a:latin typeface="10X10" panose="020D0604000000000000" pitchFamily="34" charset="-127"/>
                <a:ea typeface="10X10" panose="020D0604000000000000" pitchFamily="34" charset="-127"/>
              </a:rPr>
              <a:t>동시 등장할 확률 </a:t>
            </a:r>
            <a:r>
              <a:rPr lang="en-US" altLang="ko-KR" sz="2400" dirty="0">
                <a:latin typeface="10X10" panose="020D0604000000000000" pitchFamily="34" charset="-127"/>
                <a:ea typeface="10X10" panose="020D0604000000000000" pitchFamily="34" charset="-127"/>
              </a:rPr>
              <a:t>! </a:t>
            </a:r>
            <a:endParaRPr lang="ko-KR" altLang="en-US" sz="2400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C40E5-00ED-AF4D-B880-801C3FE17A1B}"/>
              </a:ext>
            </a:extLst>
          </p:cNvPr>
          <p:cNvSpPr txBox="1"/>
          <p:nvPr/>
        </p:nvSpPr>
        <p:spPr>
          <a:xfrm>
            <a:off x="1018208" y="2505181"/>
            <a:ext cx="3615936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10X10" panose="020D0604000000000000" pitchFamily="34" charset="-127"/>
                <a:ea typeface="10X10" panose="020D0604000000000000" pitchFamily="34" charset="-127"/>
              </a:rPr>
              <a:t>[This is as solid as ice.]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0X10" panose="020D0604000000000000" pitchFamily="34" charset="-127"/>
                <a:ea typeface="10X10" panose="020D0604000000000000" pitchFamily="34" charset="-127"/>
              </a:rPr>
              <a:t>[Ice is solid.]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0X10" panose="020D0604000000000000" pitchFamily="34" charset="-127"/>
                <a:ea typeface="10X10" panose="020D0604000000000000" pitchFamily="34" charset="-127"/>
              </a:rPr>
              <a:t>[I have some ice in my fridge.]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0X10" panose="020D0604000000000000" pitchFamily="34" charset="-127"/>
                <a:ea typeface="10X10" panose="020D0604000000000000" pitchFamily="34" charset="-127"/>
              </a:rPr>
              <a:t>[Steam is usually hot]</a:t>
            </a:r>
            <a:endParaRPr lang="ko-KR" altLang="en-US" sz="2000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9E533-8A4D-4748-B0D7-5D6E04F247CD}"/>
              </a:ext>
            </a:extLst>
          </p:cNvPr>
          <p:cNvSpPr txBox="1"/>
          <p:nvPr/>
        </p:nvSpPr>
        <p:spPr>
          <a:xfrm>
            <a:off x="1940924" y="4627994"/>
            <a:ext cx="738664" cy="13538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 err="1">
                <a:latin typeface="10X10" panose="020D0604000000000000" pitchFamily="34" charset="-127"/>
                <a:ea typeface="10X10" panose="020D0604000000000000" pitchFamily="34" charset="-127"/>
              </a:rPr>
              <a:t>ㆍㆍㆍㆍ</a:t>
            </a:r>
            <a:endParaRPr lang="ko-KR" altLang="en-US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endParaRPr lang="ko-KR" altLang="en-US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0" name="타원 8">
            <a:extLst>
              <a:ext uri="{FF2B5EF4-FFF2-40B4-BE49-F238E27FC236}">
                <a16:creationId xmlns:a16="http://schemas.microsoft.com/office/drawing/2014/main" id="{174EAE79-7423-444B-8355-39F560EC1F8F}"/>
              </a:ext>
            </a:extLst>
          </p:cNvPr>
          <p:cNvSpPr/>
          <p:nvPr/>
        </p:nvSpPr>
        <p:spPr>
          <a:xfrm>
            <a:off x="7332955" y="4145345"/>
            <a:ext cx="816746" cy="4793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6F12339E-1415-724B-B3C0-FDB41D56B731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 rot="16200000" flipH="1">
            <a:off x="7791004" y="4575062"/>
            <a:ext cx="803145" cy="902497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143EE7-C8BC-C649-BD1C-4225A8B1E2F4}"/>
              </a:ext>
            </a:extLst>
          </p:cNvPr>
          <p:cNvSpPr txBox="1"/>
          <p:nvPr/>
        </p:nvSpPr>
        <p:spPr>
          <a:xfrm>
            <a:off x="4929932" y="5427884"/>
            <a:ext cx="7427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10X10" panose="020D0604000000000000" pitchFamily="34" charset="-127"/>
                <a:ea typeface="10X10" panose="020D0604000000000000" pitchFamily="34" charset="-127"/>
              </a:rPr>
              <a:t>특정 단어 </a:t>
            </a:r>
            <a:r>
              <a:rPr lang="en-US" altLang="ko-KR" sz="1600" dirty="0">
                <a:latin typeface="10X10" panose="020D0604000000000000" pitchFamily="34" charset="-127"/>
                <a:ea typeface="10X10" panose="020D0604000000000000" pitchFamily="34" charset="-127"/>
              </a:rPr>
              <a:t>k</a:t>
            </a:r>
            <a:r>
              <a:rPr lang="ko-KR" altLang="en-US" sz="1600" dirty="0">
                <a:latin typeface="10X10" panose="020D0604000000000000" pitchFamily="34" charset="-127"/>
                <a:ea typeface="10X10" panose="020D0604000000000000" pitchFamily="34" charset="-127"/>
              </a:rPr>
              <a:t>가 주어졌을 때 </a:t>
            </a:r>
            <a:r>
              <a:rPr lang="en-US" altLang="ko-KR" sz="1600" dirty="0">
                <a:latin typeface="10X10" panose="020D0604000000000000" pitchFamily="34" charset="-127"/>
                <a:ea typeface="10X10" panose="020D0604000000000000" pitchFamily="34" charset="-127"/>
              </a:rPr>
              <a:t>ice</a:t>
            </a:r>
            <a:r>
              <a:rPr lang="ko-KR" altLang="en-US" sz="1600" dirty="0">
                <a:latin typeface="10X10" panose="020D0604000000000000" pitchFamily="34" charset="-127"/>
                <a:ea typeface="10X10" panose="020D0604000000000000" pitchFamily="34" charset="-127"/>
              </a:rPr>
              <a:t>와 </a:t>
            </a:r>
            <a:r>
              <a:rPr lang="en-US" altLang="ko-KR" sz="1600" dirty="0">
                <a:latin typeface="10X10" panose="020D0604000000000000" pitchFamily="34" charset="-127"/>
                <a:ea typeface="10X10" panose="020D0604000000000000" pitchFamily="34" charset="-127"/>
              </a:rPr>
              <a:t>steam</a:t>
            </a:r>
            <a:r>
              <a:rPr lang="ko-KR" altLang="en-US" sz="1600" dirty="0">
                <a:latin typeface="10X10" panose="020D0604000000000000" pitchFamily="34" charset="-127"/>
                <a:ea typeface="10X10" panose="020D0604000000000000" pitchFamily="34" charset="-127"/>
              </a:rPr>
              <a:t>의 </a:t>
            </a:r>
            <a:r>
              <a:rPr lang="ko-KR" altLang="en-US" sz="1600" dirty="0" err="1">
                <a:latin typeface="10X10" panose="020D0604000000000000" pitchFamily="34" charset="-127"/>
                <a:ea typeface="10X10" panose="020D0604000000000000" pitchFamily="34" charset="-127"/>
              </a:rPr>
              <a:t>내적값이</a:t>
            </a:r>
            <a:r>
              <a:rPr lang="ko-KR" altLang="en-US" sz="1600" dirty="0">
                <a:latin typeface="10X10" panose="020D0604000000000000" pitchFamily="34" charset="-127"/>
                <a:ea typeface="10X10" panose="020D0604000000000000" pitchFamily="34" charset="-127"/>
              </a:rPr>
              <a:t> 이 값과 같아지도록 학습 </a:t>
            </a:r>
            <a:r>
              <a:rPr lang="en-US" altLang="ko-KR" sz="1600" dirty="0">
                <a:latin typeface="10X10" panose="020D0604000000000000" pitchFamily="34" charset="-127"/>
                <a:ea typeface="10X10" panose="020D0604000000000000" pitchFamily="34" charset="-127"/>
              </a:rPr>
              <a:t>!</a:t>
            </a:r>
            <a:endParaRPr lang="ko-KR" altLang="en-US" sz="1600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42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F84B8BCE-D08E-4808-B7A8-A3B3155E0C90}"/>
              </a:ext>
            </a:extLst>
          </p:cNvPr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78C6F52-6F77-4831-BC0D-EC58C3AB448D}"/>
              </a:ext>
            </a:extLst>
          </p:cNvPr>
          <p:cNvSpPr/>
          <p:nvPr/>
        </p:nvSpPr>
        <p:spPr>
          <a:xfrm rot="5400000">
            <a:off x="-1806802" y="3466241"/>
            <a:ext cx="6374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0" spc="600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Contents</a:t>
            </a:r>
            <a:endParaRPr lang="ko-KR" altLang="en-US" sz="8000" spc="600" dirty="0"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67A160E-DCA7-49A9-88A6-49DAC13F3B4C}"/>
              </a:ext>
            </a:extLst>
          </p:cNvPr>
          <p:cNvGrpSpPr/>
          <p:nvPr/>
        </p:nvGrpSpPr>
        <p:grpSpPr>
          <a:xfrm>
            <a:off x="3326160" y="1472615"/>
            <a:ext cx="8865840" cy="4420770"/>
            <a:chOff x="2929920" y="1588790"/>
            <a:chExt cx="9262080" cy="442077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281D24A-4D8F-44B9-ACFB-4495BCABF5AE}"/>
                </a:ext>
              </a:extLst>
            </p:cNvPr>
            <p:cNvCxnSpPr>
              <a:cxnSpLocks/>
            </p:cNvCxnSpPr>
            <p:nvPr/>
          </p:nvCxnSpPr>
          <p:spPr>
            <a:xfrm>
              <a:off x="2929920" y="1588790"/>
              <a:ext cx="9262080" cy="0"/>
            </a:xfrm>
            <a:prstGeom prst="line">
              <a:avLst/>
            </a:prstGeom>
            <a:ln w="635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02BC670-7D5C-46E1-BB3B-7122ACEA5ECA}"/>
                </a:ext>
              </a:extLst>
            </p:cNvPr>
            <p:cNvGrpSpPr/>
            <p:nvPr/>
          </p:nvGrpSpPr>
          <p:grpSpPr>
            <a:xfrm>
              <a:off x="2929920" y="1784494"/>
              <a:ext cx="9262080" cy="704706"/>
              <a:chOff x="2411760" y="1347614"/>
              <a:chExt cx="9780240" cy="704706"/>
            </a:xfrm>
          </p:grpSpPr>
          <p:sp>
            <p:nvSpPr>
              <p:cNvPr id="9" name="제목 1">
                <a:extLst>
                  <a:ext uri="{FF2B5EF4-FFF2-40B4-BE49-F238E27FC236}">
                    <a16:creationId xmlns:a16="http://schemas.microsoft.com/office/drawing/2014/main" id="{44A2FBF2-6092-4CB2-8171-187381948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01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NLP </a:t>
                </a:r>
                <a:r>
                  <a:rPr lang="en-US" altLang="ko-KR" sz="24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Oveview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34" charset="-127"/>
                  <a:ea typeface="10X10" panose="020D0604000000000000" pitchFamily="34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BACCA40-37BF-4D6D-8755-E6FA739B6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6D52862-8BED-4B68-8FDF-6A99084D37F9}"/>
                </a:ext>
              </a:extLst>
            </p:cNvPr>
            <p:cNvGrpSpPr/>
            <p:nvPr/>
          </p:nvGrpSpPr>
          <p:grpSpPr>
            <a:xfrm>
              <a:off x="2929920" y="2664584"/>
              <a:ext cx="9262080" cy="704706"/>
              <a:chOff x="2411760" y="1347614"/>
              <a:chExt cx="9780240" cy="704706"/>
            </a:xfrm>
          </p:grpSpPr>
          <p:sp>
            <p:nvSpPr>
              <p:cNvPr id="47" name="제목 1">
                <a:extLst>
                  <a:ext uri="{FF2B5EF4-FFF2-40B4-BE49-F238E27FC236}">
                    <a16:creationId xmlns:a16="http://schemas.microsoft.com/office/drawing/2014/main" id="{7A5C544E-43CC-4D28-A824-52BD8E4645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02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ㅣ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Process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34" charset="-127"/>
                  <a:ea typeface="10X10" panose="020D0604000000000000" pitchFamily="34" charset="-127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0F14E9BF-2023-4CC2-8B3B-4D3412F8D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90BA534-3615-433E-9FEE-51361DD55D2A}"/>
                </a:ext>
              </a:extLst>
            </p:cNvPr>
            <p:cNvGrpSpPr/>
            <p:nvPr/>
          </p:nvGrpSpPr>
          <p:grpSpPr>
            <a:xfrm>
              <a:off x="2929920" y="3544674"/>
              <a:ext cx="9262080" cy="704706"/>
              <a:chOff x="2411760" y="1347614"/>
              <a:chExt cx="9780240" cy="704706"/>
            </a:xfrm>
          </p:grpSpPr>
          <p:sp>
            <p:nvSpPr>
              <p:cNvPr id="50" name="제목 1">
                <a:extLst>
                  <a:ext uri="{FF2B5EF4-FFF2-40B4-BE49-F238E27FC236}">
                    <a16:creationId xmlns:a16="http://schemas.microsoft.com/office/drawing/2014/main" id="{1A7530AE-9758-4C4A-A159-87D760396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03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Tokenizing &amp; TDM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34" charset="-127"/>
                  <a:ea typeface="10X10" panose="020D0604000000000000" pitchFamily="34" charset="-127"/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494FE288-FAAD-43D9-8AC1-7D319C65D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0C6B1281-EA45-4694-88A8-FDC1F6E1CE2D}"/>
                </a:ext>
              </a:extLst>
            </p:cNvPr>
            <p:cNvGrpSpPr/>
            <p:nvPr/>
          </p:nvGrpSpPr>
          <p:grpSpPr>
            <a:xfrm>
              <a:off x="2929920" y="4424764"/>
              <a:ext cx="9262080" cy="704706"/>
              <a:chOff x="2411760" y="1347614"/>
              <a:chExt cx="9780240" cy="704706"/>
            </a:xfrm>
          </p:grpSpPr>
          <p:sp>
            <p:nvSpPr>
              <p:cNvPr id="53" name="제목 1">
                <a:extLst>
                  <a:ext uri="{FF2B5EF4-FFF2-40B4-BE49-F238E27FC236}">
                    <a16:creationId xmlns:a16="http://schemas.microsoft.com/office/drawing/2014/main" id="{FADE99C0-471E-4EA4-9B0F-AD95B8DEB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04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Embedding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34" charset="-127"/>
                  <a:ea typeface="10X10" panose="020D0604000000000000" pitchFamily="34" charset="-127"/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EEF71443-2C50-4C95-8F67-D1353A25E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FFDA6D94-2B6C-4CCE-BD60-3AEF6433E19E}"/>
                </a:ext>
              </a:extLst>
            </p:cNvPr>
            <p:cNvGrpSpPr/>
            <p:nvPr/>
          </p:nvGrpSpPr>
          <p:grpSpPr>
            <a:xfrm>
              <a:off x="2929920" y="5304854"/>
              <a:ext cx="9262080" cy="704706"/>
              <a:chOff x="2411760" y="1347614"/>
              <a:chExt cx="9780240" cy="704706"/>
            </a:xfrm>
          </p:grpSpPr>
          <p:sp>
            <p:nvSpPr>
              <p:cNvPr id="56" name="제목 1">
                <a:extLst>
                  <a:ext uri="{FF2B5EF4-FFF2-40B4-BE49-F238E27FC236}">
                    <a16:creationId xmlns:a16="http://schemas.microsoft.com/office/drawing/2014/main" id="{E7EABD95-D438-45CC-8A1D-26A5C9669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05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0X10" panose="020D0604000000000000" pitchFamily="34" charset="-127"/>
                    <a:ea typeface="10X10" panose="020D0604000000000000" pitchFamily="34" charset="-127"/>
                  </a:rPr>
                  <a:t>Similarity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0X10" panose="020D0604000000000000" pitchFamily="34" charset="-127"/>
                  <a:ea typeface="10X10" panose="020D0604000000000000" pitchFamily="34" charset="-127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5B321D63-5306-4613-A49F-4909F6CA08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D15B4F5-FCB4-4447-B1A8-8725F5B7FA0C}"/>
              </a:ext>
            </a:extLst>
          </p:cNvPr>
          <p:cNvSpPr/>
          <p:nvPr/>
        </p:nvSpPr>
        <p:spPr>
          <a:xfrm>
            <a:off x="3326159" y="5325976"/>
            <a:ext cx="3309419" cy="4695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46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05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Similarity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6DED10-185D-374D-A44C-3104CD085CA9}"/>
              </a:ext>
            </a:extLst>
          </p:cNvPr>
          <p:cNvSpPr/>
          <p:nvPr/>
        </p:nvSpPr>
        <p:spPr>
          <a:xfrm>
            <a:off x="1838394" y="3429000"/>
            <a:ext cx="26697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atin typeface="10X10" panose="020D0604000000000000" pitchFamily="34" charset="-127"/>
                <a:ea typeface="10X10" panose="020D0604000000000000" pitchFamily="34" charset="-127"/>
              </a:rPr>
              <a:t>Distance</a:t>
            </a:r>
            <a:endParaRPr lang="en-US" altLang="ko-KR" sz="8000" b="1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19058F-1BF3-A649-889A-0FFE76FA20E3}"/>
              </a:ext>
            </a:extLst>
          </p:cNvPr>
          <p:cNvSpPr/>
          <p:nvPr/>
        </p:nvSpPr>
        <p:spPr>
          <a:xfrm>
            <a:off x="7941128" y="3357563"/>
            <a:ext cx="26697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atin typeface="10X10" panose="020D0604000000000000" pitchFamily="34" charset="-127"/>
                <a:ea typeface="10X10" panose="020D0604000000000000" pitchFamily="34" charset="-127"/>
              </a:rPr>
              <a:t>Cosine Similarity</a:t>
            </a:r>
            <a:endParaRPr lang="en-US" altLang="ko-KR" sz="8000" b="1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642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05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Similarity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6DED10-185D-374D-A44C-3104CD085CA9}"/>
              </a:ext>
            </a:extLst>
          </p:cNvPr>
          <p:cNvSpPr/>
          <p:nvPr/>
        </p:nvSpPr>
        <p:spPr>
          <a:xfrm>
            <a:off x="130628" y="1789123"/>
            <a:ext cx="2669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Distance</a:t>
            </a:r>
            <a:endParaRPr lang="en-US" altLang="ko-KR" sz="5400" b="1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pic>
        <p:nvPicPr>
          <p:cNvPr id="6" name="그림 4">
            <a:extLst>
              <a:ext uri="{FF2B5EF4-FFF2-40B4-BE49-F238E27FC236}">
                <a16:creationId xmlns:a16="http://schemas.microsoft.com/office/drawing/2014/main" id="{D8F0FD64-2F12-0C4A-A877-87895C4E83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1"/>
          <a:stretch/>
        </p:blipFill>
        <p:spPr>
          <a:xfrm>
            <a:off x="2569123" y="2438318"/>
            <a:ext cx="7053753" cy="35040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A5014D-194B-5C4A-B6F9-17D30E34070E}"/>
              </a:ext>
            </a:extLst>
          </p:cNvPr>
          <p:cNvSpPr/>
          <p:nvPr/>
        </p:nvSpPr>
        <p:spPr>
          <a:xfrm>
            <a:off x="2569123" y="2643189"/>
            <a:ext cx="3526876" cy="6572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5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05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Similarity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6DED10-185D-374D-A44C-3104CD085CA9}"/>
              </a:ext>
            </a:extLst>
          </p:cNvPr>
          <p:cNvSpPr/>
          <p:nvPr/>
        </p:nvSpPr>
        <p:spPr>
          <a:xfrm>
            <a:off x="316369" y="1789123"/>
            <a:ext cx="2669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Cosine Similarity</a:t>
            </a:r>
            <a:endParaRPr lang="en-US" altLang="ko-KR" sz="5400" b="1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912C32-0E2A-8847-93E3-337AA3093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62" y="2415601"/>
            <a:ext cx="5277401" cy="37626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763FAB-BA51-E743-A383-592AA94DFA87}"/>
              </a:ext>
            </a:extLst>
          </p:cNvPr>
          <p:cNvSpPr/>
          <p:nvPr/>
        </p:nvSpPr>
        <p:spPr>
          <a:xfrm>
            <a:off x="6096000" y="3881433"/>
            <a:ext cx="58089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Money Money Money Money Money</a:t>
            </a:r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가 </a:t>
            </a:r>
            <a:endParaRPr lang="en-US" altLang="ko-KR" sz="2400" b="1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algn="ctr"/>
            <a:r>
              <a:rPr lang="ko-KR" altLang="en-US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더 유사하지 않을까</a:t>
            </a:r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9199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05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Similarity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6DED10-185D-374D-A44C-3104CD085CA9}"/>
              </a:ext>
            </a:extLst>
          </p:cNvPr>
          <p:cNvSpPr/>
          <p:nvPr/>
        </p:nvSpPr>
        <p:spPr>
          <a:xfrm>
            <a:off x="316369" y="1789123"/>
            <a:ext cx="2669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10X10" panose="020D0604000000000000" pitchFamily="34" charset="-127"/>
                <a:ea typeface="10X10" panose="020D0604000000000000" pitchFamily="34" charset="-127"/>
              </a:rPr>
              <a:t>Cosine Similarity</a:t>
            </a:r>
            <a:endParaRPr lang="en-US" altLang="ko-KR" sz="5400" b="1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912C32-0E2A-8847-93E3-337AA3093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62" y="2415601"/>
            <a:ext cx="5277401" cy="3762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BD8688-11DA-C144-B263-E1F542E8A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69" y="2318477"/>
            <a:ext cx="6085924" cy="42283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FB8A1B-54F5-6F45-8B62-7B477FDD9494}"/>
              </a:ext>
            </a:extLst>
          </p:cNvPr>
          <p:cNvSpPr/>
          <p:nvPr/>
        </p:nvSpPr>
        <p:spPr>
          <a:xfrm>
            <a:off x="6249147" y="462085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b="1" dirty="0">
                <a:latin typeface="10X10" panose="020D0604000000000000" pitchFamily="34" charset="-127"/>
                <a:ea typeface="10X10" panose="020D0604000000000000" pitchFamily="34" charset="-127"/>
              </a:rPr>
              <a:t>벡터의 크기를 무시하고 방향성만 고려하여 계산</a:t>
            </a:r>
            <a:endParaRPr lang="en-US" altLang="ko-KR" b="1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algn="ctr"/>
            <a:r>
              <a:rPr lang="ko-KR" altLang="en-US" b="1" dirty="0">
                <a:latin typeface="10X10" panose="020D0604000000000000" pitchFamily="34" charset="-127"/>
                <a:ea typeface="10X10" panose="020D0604000000000000" pitchFamily="34" charset="-127"/>
              </a:rPr>
              <a:t>두 벡터가 이루고 있는 각도를 활용하여</a:t>
            </a:r>
            <a:r>
              <a:rPr lang="en-US" altLang="ko-KR" b="1" dirty="0">
                <a:latin typeface="10X10" panose="020D0604000000000000" pitchFamily="34" charset="-127"/>
                <a:ea typeface="10X10" panose="020D0604000000000000" pitchFamily="34" charset="-127"/>
              </a:rPr>
              <a:t>,</a:t>
            </a:r>
          </a:p>
          <a:p>
            <a:pPr algn="ctr"/>
            <a:r>
              <a:rPr lang="ko-KR" altLang="en-US" b="1" dirty="0">
                <a:latin typeface="10X10" panose="020D0604000000000000" pitchFamily="34" charset="-127"/>
                <a:ea typeface="10X10" panose="020D0604000000000000" pitchFamily="34" charset="-127"/>
              </a:rPr>
              <a:t>작을수록 유사하다고 판단</a:t>
            </a:r>
            <a:endParaRPr lang="en-US" altLang="ko-KR" b="1" dirty="0"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59DB37-BC9C-1C4A-B54E-5A20553B0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853" y="2857490"/>
            <a:ext cx="4700588" cy="143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5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NLP Overview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2499C8-C2BB-914A-851A-069F712E2444}"/>
              </a:ext>
            </a:extLst>
          </p:cNvPr>
          <p:cNvSpPr txBox="1"/>
          <p:nvPr/>
        </p:nvSpPr>
        <p:spPr>
          <a:xfrm>
            <a:off x="1291228" y="1942183"/>
            <a:ext cx="96095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Youtubing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 : </a:t>
            </a:r>
            <a:r>
              <a:rPr lang="en-US" altLang="ko-KR" sz="3200" dirty="0">
                <a:solidFill>
                  <a:schemeClr val="accent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Tokenizing, Embedding, Similarity</a:t>
            </a:r>
          </a:p>
          <a:p>
            <a:endParaRPr lang="en-US" altLang="ko-KR" sz="3200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r>
              <a:rPr lang="en-US" altLang="ko-KR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TextRick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 : </a:t>
            </a:r>
            <a:r>
              <a:rPr lang="en-US" altLang="ko-KR" sz="3200" dirty="0">
                <a:solidFill>
                  <a:schemeClr val="accent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Tokenizing, Word2Vec,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 LDA, LSA, TF-IDF</a:t>
            </a:r>
          </a:p>
          <a:p>
            <a:endParaRPr lang="en-US" altLang="ko-KR" sz="3200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Alpha Aesop : GAN, </a:t>
            </a:r>
            <a:r>
              <a:rPr lang="en-US" altLang="ko-KR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Seq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, </a:t>
            </a:r>
            <a:r>
              <a:rPr lang="en-US" altLang="ko-KR" sz="3200" dirty="0">
                <a:solidFill>
                  <a:schemeClr val="accent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Token, </a:t>
            </a:r>
            <a:r>
              <a:rPr lang="en-US" altLang="ko-KR" sz="3200" dirty="0" err="1">
                <a:solidFill>
                  <a:schemeClr val="accent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FastText</a:t>
            </a:r>
            <a:r>
              <a:rPr lang="en-US" altLang="ko-KR" sz="3200" dirty="0">
                <a:solidFill>
                  <a:schemeClr val="accent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,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 Bi-Gram</a:t>
            </a:r>
          </a:p>
          <a:p>
            <a:endParaRPr lang="en-US" altLang="ko-KR" sz="3200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r>
              <a:rPr lang="ko-KR" altLang="en-US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합격하소서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: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 err="1">
                <a:solidFill>
                  <a:schemeClr val="accent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Pos</a:t>
            </a:r>
            <a:r>
              <a:rPr lang="en-US" altLang="ko-KR" sz="3200" dirty="0">
                <a:solidFill>
                  <a:schemeClr val="accent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Tag, Word2Vevc, CBOW, 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LSTM </a:t>
            </a:r>
          </a:p>
        </p:txBody>
      </p:sp>
    </p:spTree>
    <p:extLst>
      <p:ext uri="{BB962C8B-B14F-4D97-AF65-F5344CB8AC3E}">
        <p14:creationId xmlns:p14="http://schemas.microsoft.com/office/powerpoint/2010/main" val="412518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C1F866-E0C2-484F-A982-84D6B509B379}"/>
              </a:ext>
            </a:extLst>
          </p:cNvPr>
          <p:cNvGrpSpPr/>
          <p:nvPr/>
        </p:nvGrpSpPr>
        <p:grpSpPr>
          <a:xfrm>
            <a:off x="5224428" y="621225"/>
            <a:ext cx="5768470" cy="4536217"/>
            <a:chOff x="3551175" y="366636"/>
            <a:chExt cx="4440516" cy="36207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50BF8F-79F7-462E-AD12-EA849BBEEE36}"/>
                </a:ext>
              </a:extLst>
            </p:cNvPr>
            <p:cNvSpPr/>
            <p:nvPr/>
          </p:nvSpPr>
          <p:spPr>
            <a:xfrm>
              <a:off x="3551175" y="441813"/>
              <a:ext cx="4259168" cy="3545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46BB0B2-87C8-4124-A6A0-BF8487384537}"/>
                </a:ext>
              </a:extLst>
            </p:cNvPr>
            <p:cNvGrpSpPr/>
            <p:nvPr/>
          </p:nvGrpSpPr>
          <p:grpSpPr>
            <a:xfrm>
              <a:off x="5299700" y="483518"/>
              <a:ext cx="2448272" cy="3475680"/>
              <a:chOff x="2275364" y="915566"/>
              <a:chExt cx="2448272" cy="3475680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307D54D-FD08-4597-9AAC-3DF999081C01}"/>
                  </a:ext>
                </a:extLst>
              </p:cNvPr>
              <p:cNvSpPr/>
              <p:nvPr/>
            </p:nvSpPr>
            <p:spPr>
              <a:xfrm>
                <a:off x="2275364" y="915566"/>
                <a:ext cx="2448272" cy="223224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23" name="사다리꼴 22">
                <a:extLst>
                  <a:ext uri="{FF2B5EF4-FFF2-40B4-BE49-F238E27FC236}">
                    <a16:creationId xmlns:a16="http://schemas.microsoft.com/office/drawing/2014/main" id="{FA5539A5-C038-48F3-9AC2-5820D108A092}"/>
                  </a:ext>
                </a:extLst>
              </p:cNvPr>
              <p:cNvSpPr/>
              <p:nvPr/>
            </p:nvSpPr>
            <p:spPr>
              <a:xfrm rot="11700000">
                <a:off x="3841153" y="3023094"/>
                <a:ext cx="720080" cy="1368152"/>
              </a:xfrm>
              <a:prstGeom prst="trapezoid">
                <a:avLst>
                  <a:gd name="adj" fmla="val 3604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D8231365-F64C-46C1-8F75-820775EFA1EB}"/>
                </a:ext>
              </a:extLst>
            </p:cNvPr>
            <p:cNvSpPr txBox="1">
              <a:spLocks/>
            </p:cNvSpPr>
            <p:nvPr/>
          </p:nvSpPr>
          <p:spPr>
            <a:xfrm>
              <a:off x="5388635" y="366636"/>
              <a:ext cx="2603056" cy="11025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8000" spc="-3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Q &amp; A</a:t>
              </a:r>
              <a:endParaRPr lang="ko-KR" altLang="en-US" sz="8000" spc="-3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996C020A-B6A4-4E0B-8F33-D6710800837B}"/>
                </a:ext>
              </a:extLst>
            </p:cNvPr>
            <p:cNvSpPr txBox="1">
              <a:spLocks/>
            </p:cNvSpPr>
            <p:nvPr/>
          </p:nvSpPr>
          <p:spPr>
            <a:xfrm>
              <a:off x="3551175" y="3591404"/>
              <a:ext cx="3238128" cy="345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800" spc="-15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들어주셔서 감사합니다</a:t>
              </a:r>
              <a:r>
                <a:rPr lang="en-US" altLang="ko-KR" sz="2800" spc="-15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2800" spc="-1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15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NLP Overview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2499C8-C2BB-914A-851A-069F712E2444}"/>
              </a:ext>
            </a:extLst>
          </p:cNvPr>
          <p:cNvSpPr txBox="1"/>
          <p:nvPr/>
        </p:nvSpPr>
        <p:spPr>
          <a:xfrm>
            <a:off x="1291228" y="1942183"/>
            <a:ext cx="96095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Youtubing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 : Tokenizing, Embedding, Similarity</a:t>
            </a:r>
          </a:p>
          <a:p>
            <a:endParaRPr lang="en-US" altLang="ko-KR" sz="3200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r>
              <a:rPr lang="en-US" altLang="ko-KR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TextRick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 : Tokenizing, Word2Vec, LDA, LSA, TF-IDF</a:t>
            </a:r>
          </a:p>
          <a:p>
            <a:endParaRPr lang="en-US" altLang="ko-KR" sz="3200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Alpha Aesop : GAN, </a:t>
            </a:r>
            <a:r>
              <a:rPr lang="en-US" altLang="ko-KR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Seq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, Token, </a:t>
            </a:r>
            <a:r>
              <a:rPr lang="en-US" altLang="ko-KR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FastText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, Bi-Gram</a:t>
            </a:r>
          </a:p>
          <a:p>
            <a:endParaRPr lang="en-US" altLang="ko-KR" sz="3200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r>
              <a:rPr lang="ko-KR" altLang="en-US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합격하소서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: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Pos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 Tag, Word2Vevc, CBOW, LSTM </a:t>
            </a:r>
          </a:p>
        </p:txBody>
      </p:sp>
    </p:spTree>
    <p:extLst>
      <p:ext uri="{BB962C8B-B14F-4D97-AF65-F5344CB8AC3E}">
        <p14:creationId xmlns:p14="http://schemas.microsoft.com/office/powerpoint/2010/main" val="336783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NLP Overview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2499C8-C2BB-914A-851A-069F712E2444}"/>
              </a:ext>
            </a:extLst>
          </p:cNvPr>
          <p:cNvSpPr txBox="1"/>
          <p:nvPr/>
        </p:nvSpPr>
        <p:spPr>
          <a:xfrm>
            <a:off x="1291228" y="1942183"/>
            <a:ext cx="96095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Youtubing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 : Tokenizing, Embedding, Similarity</a:t>
            </a:r>
          </a:p>
          <a:p>
            <a:endParaRPr lang="en-US" altLang="ko-KR" sz="3200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r>
              <a:rPr lang="en-US" altLang="ko-KR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TextRick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 : Tokenizing, Word2Vec, LDA, LSA, TF-IDF</a:t>
            </a:r>
          </a:p>
          <a:p>
            <a:endParaRPr lang="en-US" altLang="ko-KR" sz="3200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Alpha Aesop : GAN, </a:t>
            </a:r>
            <a:r>
              <a:rPr lang="en-US" altLang="ko-KR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Seq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, Token, </a:t>
            </a:r>
            <a:r>
              <a:rPr lang="en-US" altLang="ko-KR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FastText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, Bi-Gram</a:t>
            </a:r>
          </a:p>
          <a:p>
            <a:endParaRPr lang="en-US" altLang="ko-KR" sz="3200" dirty="0"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r>
              <a:rPr lang="ko-KR" altLang="en-US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합격하소서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:</a:t>
            </a:r>
            <a:r>
              <a:rPr lang="ko-KR" altLang="en-US" sz="3200" dirty="0"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3200" dirty="0" err="1">
                <a:latin typeface="10X10" panose="020D0604000000000000" pitchFamily="34" charset="-127"/>
                <a:ea typeface="10X10" panose="020D0604000000000000" pitchFamily="34" charset="-127"/>
              </a:rPr>
              <a:t>Pos</a:t>
            </a:r>
            <a:r>
              <a:rPr lang="en-US" altLang="ko-KR" sz="3200" dirty="0">
                <a:latin typeface="10X10" panose="020D0604000000000000" pitchFamily="34" charset="-127"/>
                <a:ea typeface="10X10" panose="020D0604000000000000" pitchFamily="34" charset="-127"/>
              </a:rPr>
              <a:t> Tag, Word2Vevc, CBOW, LSTM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15182A-5D2C-284F-9B0F-EAEA0215E6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무슨 말이지</a:t>
            </a:r>
            <a:r>
              <a:rPr lang="en-US" altLang="ko-KR" sz="4800" b="1" dirty="0"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?</a:t>
            </a:r>
            <a:endParaRPr lang="en-US" sz="4800" b="1" dirty="0"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66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  NLP Overview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A5E70-9851-044D-9EAE-642E0B27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algn="ctr"/>
            <a:endParaRPr lang="en-US" altLang="ko-KR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  <a:p>
            <a:pPr algn="ctr"/>
            <a:r>
              <a:rPr lang="ko-KR" altLang="en-US" sz="4800" b="1" dirty="0">
                <a:solidFill>
                  <a:schemeClr val="tx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같이 배워봅시다</a:t>
            </a:r>
            <a:r>
              <a:rPr lang="en-US" altLang="ko-KR" sz="4800" b="1" dirty="0">
                <a:solidFill>
                  <a:schemeClr val="tx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!</a:t>
            </a:r>
          </a:p>
          <a:p>
            <a:pPr algn="ctr"/>
            <a:r>
              <a:rPr lang="en-US" sz="4800" b="1" dirty="0">
                <a:solidFill>
                  <a:schemeClr val="tx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NLP</a:t>
            </a:r>
            <a:r>
              <a:rPr lang="ko-KR" altLang="en-US" sz="4800" b="1" dirty="0">
                <a:solidFill>
                  <a:schemeClr val="tx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의 기초를 </a:t>
            </a:r>
            <a:r>
              <a:rPr lang="en-US" altLang="ko-KR" sz="4800" b="1" dirty="0">
                <a:solidFill>
                  <a:schemeClr val="tx1"/>
                </a:solidFill>
                <a:latin typeface="10X10" panose="020D0604000000000000" pitchFamily="34" charset="-127"/>
                <a:ea typeface="10X10" panose="020D0604000000000000" pitchFamily="34" charset="-127"/>
              </a:rPr>
              <a:t>!</a:t>
            </a:r>
            <a:endParaRPr lang="en-US" sz="4800" b="1" dirty="0">
              <a:solidFill>
                <a:schemeClr val="tx1"/>
              </a:solidFill>
              <a:latin typeface="10X10" panose="020D0604000000000000" pitchFamily="34" charset="-127"/>
              <a:ea typeface="10X10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50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6124</TotalTime>
  <Words>3719</Words>
  <Application>Microsoft Macintosh PowerPoint</Application>
  <PresentationFormat>Widescreen</PresentationFormat>
  <Paragraphs>503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10X10</vt:lpstr>
      <vt:lpstr>12LotteMartDreamMedium</vt:lpstr>
      <vt:lpstr>12롯데마트드림Bold</vt:lpstr>
      <vt:lpstr>12롯데마트드림Light</vt:lpstr>
      <vt:lpstr>12롯데마트드림Medium</vt:lpstr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JS J</dc:creator>
  <cp:lastModifiedBy>(경영학부)안상준</cp:lastModifiedBy>
  <cp:revision>223</cp:revision>
  <dcterms:created xsi:type="dcterms:W3CDTF">2017-07-26T09:20:04Z</dcterms:created>
  <dcterms:modified xsi:type="dcterms:W3CDTF">2018-08-15T07:29:37Z</dcterms:modified>
</cp:coreProperties>
</file>